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2" r:id="rId2"/>
    <p:sldId id="257" r:id="rId3"/>
    <p:sldId id="293" r:id="rId4"/>
    <p:sldId id="294" r:id="rId5"/>
    <p:sldId id="314" r:id="rId6"/>
    <p:sldId id="315" r:id="rId7"/>
    <p:sldId id="295" r:id="rId8"/>
    <p:sldId id="316" r:id="rId9"/>
    <p:sldId id="317" r:id="rId10"/>
    <p:sldId id="318" r:id="rId11"/>
    <p:sldId id="296" r:id="rId12"/>
    <p:sldId id="319" r:id="rId13"/>
    <p:sldId id="320" r:id="rId14"/>
    <p:sldId id="321" r:id="rId15"/>
    <p:sldId id="322" r:id="rId16"/>
    <p:sldId id="297" r:id="rId17"/>
    <p:sldId id="323" r:id="rId18"/>
    <p:sldId id="324" r:id="rId19"/>
    <p:sldId id="325" r:id="rId20"/>
    <p:sldId id="326" r:id="rId21"/>
    <p:sldId id="327" r:id="rId22"/>
    <p:sldId id="298" r:id="rId23"/>
    <p:sldId id="299" r:id="rId24"/>
    <p:sldId id="328" r:id="rId25"/>
    <p:sldId id="329" r:id="rId26"/>
    <p:sldId id="300" r:id="rId27"/>
    <p:sldId id="301" r:id="rId28"/>
    <p:sldId id="302" r:id="rId29"/>
    <p:sldId id="330" r:id="rId30"/>
    <p:sldId id="303" r:id="rId31"/>
    <p:sldId id="304" r:id="rId32"/>
    <p:sldId id="331" r:id="rId33"/>
    <p:sldId id="332" r:id="rId34"/>
    <p:sldId id="333" r:id="rId35"/>
    <p:sldId id="305" r:id="rId36"/>
    <p:sldId id="334" r:id="rId37"/>
    <p:sldId id="335" r:id="rId38"/>
    <p:sldId id="336" r:id="rId39"/>
    <p:sldId id="337" r:id="rId40"/>
    <p:sldId id="338" r:id="rId41"/>
    <p:sldId id="306" r:id="rId42"/>
    <p:sldId id="339" r:id="rId43"/>
    <p:sldId id="340" r:id="rId44"/>
    <p:sldId id="341" r:id="rId45"/>
    <p:sldId id="350" r:id="rId46"/>
    <p:sldId id="307" r:id="rId47"/>
    <p:sldId id="342" r:id="rId48"/>
    <p:sldId id="343" r:id="rId49"/>
    <p:sldId id="344" r:id="rId50"/>
    <p:sldId id="345" r:id="rId51"/>
    <p:sldId id="346" r:id="rId52"/>
    <p:sldId id="347" r:id="rId53"/>
    <p:sldId id="309" r:id="rId54"/>
    <p:sldId id="348" r:id="rId55"/>
    <p:sldId id="310" r:id="rId56"/>
    <p:sldId id="311" r:id="rId57"/>
    <p:sldId id="349" r:id="rId58"/>
    <p:sldId id="313" r:id="rId59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A89C67-94B3-FD03-7512-E9F70C3FA4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272C0A42-757E-BA36-9D4B-7364DCCE7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03A0ACD2-66B0-BBEE-62C1-1FF385C8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4D9DAA0-79AF-A836-5DF1-BD266591C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B966C3D-06BB-2EF4-9AC0-99FB87250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81642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3547ED4-526D-E927-EE53-2F23A579C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E36ED7B-6794-AF6A-09A5-5421D9DE3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F7755225-40D2-2B53-4CF1-A3A94151C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6C52FD04-D64B-B47E-C32B-40BC33B95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D8C09285-4A8D-78A8-EFBE-15DBB2164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2028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641356D-9154-C1E5-3EA4-E045D2F4D4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0E29DAAD-8529-EC3F-CF75-D111B18FA0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DBC5010-73E3-86F9-4A4A-4AF068A72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7F3D14F-02BD-1DEE-4282-1031DF1A53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C67475D-2649-9B3F-EE88-FE7084CC6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0865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21D359C-D0F0-E4EC-F129-4231E69A5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018EAE8-D8E2-8FE4-4D18-86270F5F0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5FCA8D6-C73F-C2B4-8544-EB6EA0CEA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A914B09-A818-86AB-232A-50B7B10FB2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8169A28-B1C5-E353-E3E8-CD20139D71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88793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DB9CAD-C6FE-8645-9A94-F6869318E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F0D6DE9-42DA-3B79-CCCE-4C99FEA85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64D1B8A-F96E-2CFB-BD66-EEFACBD48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B05832F-BADC-636C-291D-62F690D6B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BFB879D-EDAF-0772-78F2-A1EA999F5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5158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D139F48-5E1A-B04C-2020-D0AA3605F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3E48F8B-CCC2-11F6-6023-230ECE2CA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5ED1D90A-5319-4C70-E04D-CD12CE1C2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63FDD58-F234-0E6F-3823-AE643A981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12621D6E-E38F-84E1-5F57-0DB191769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D0F779B-C668-AB24-085A-CA65A0A70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7476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4486A74-017C-E794-FD5F-B81FBE551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9D2922D-62D1-B8D0-C979-882AEF1F34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C38CADD-8C8D-B76A-0F9B-833EFC760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13F314B0-5975-BB90-0DFC-EE3715C4C6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3AD281DB-FF63-936E-52DF-7ECF852530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6F53083A-1771-5111-2DAD-71232669D2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6E373E4D-599B-4CDF-55EC-CBB72FA3D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FF44D64-FA67-C568-BD73-9ADEE8517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923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886EBA-2767-3385-9D18-CCE387A5E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5E3AC64-53ED-9A2E-E228-0AD8F5D34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4DB3A800-F80F-C5C2-053F-AE3A6D4E9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D99C6CEB-A787-CD02-A2B3-706984EC9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1776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1F45875F-EDF4-B2E0-4345-621503CC2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12117E8F-AA33-1939-0114-621BCE1D7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FD6CFFBD-69B1-ED5F-854D-A5253C497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9871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B3B7EB2-E8BE-C413-237A-44ACE4DAD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6B7F465-4F33-7D6A-EF61-B748ED86CA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970FEAB-E3A6-C982-79E1-5CA78C28C4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1F68843C-31B3-71A4-13AA-F9EAE03B7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F9331C3-0C93-2663-7D0F-9A1DD05BC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8C2B424-03EB-EB0F-88C4-54E42CFDF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4596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DA549E2-C287-FABF-F2BE-1C16A7548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5411DEE-D34A-74AC-CD7F-503AD6FAB2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E716B74-1791-969F-3E16-ED795E7EA6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99B419F-E72B-6328-83AF-D972B5A43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10AB758-0FC4-7B63-443B-64C9FED39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57898EE-7BB5-C754-A591-38BAAF064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101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468F1A1A-0227-4EBF-6FCB-2399DE324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D998A50-FDE9-515F-7F3B-583B031EB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F00364C-79B0-4117-67B4-082F2FE0C7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D48E-BB83-402A-83E9-982DA62C82A7}" type="datetimeFigureOut">
              <a:rPr lang="zh-TW" altLang="en-US" smtClean="0"/>
              <a:t>2025/5/30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54E215D-381E-D231-CA23-6D8E624C47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A1845A9-70AB-AD42-0AAA-9888AE244E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37D4B-AC01-4497-B59C-F6135D617E2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2730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ispersondoesnotexist.com/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pdf/1711.11585.pdf" TargetMode="Externa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10B5906-D3C0-2666-985A-07AB75D709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生成式</a:t>
            </a:r>
            <a:r>
              <a:rPr lang="en-US" altLang="zh-TW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AI</a:t>
            </a:r>
            <a:r>
              <a:rPr lang="zh-TW" altLang="en-US" sz="4400" dirty="0">
                <a:latin typeface="標楷體" panose="03000509000000000000" pitchFamily="65" charset="-120"/>
                <a:ea typeface="標楷體" panose="03000509000000000000" pitchFamily="65" charset="-120"/>
              </a:rPr>
              <a:t>技術與數位行銷人才養成班</a:t>
            </a:r>
            <a:br>
              <a:rPr lang="en-US" altLang="zh-TW" sz="49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機器學習與深度學習概論</a:t>
            </a:r>
            <a:endParaRPr lang="zh-TW" altLang="en-US" dirty="0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35476A4-AAE3-2899-90E3-0B3A39E62D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謝欽旭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國立高雄科技大學電子工程系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2025</a:t>
            </a:r>
            <a:r>
              <a:rPr lang="zh-TW" altLang="en-US" dirty="0">
                <a:latin typeface="Book Antiqua" panose="02040602050305030304" pitchFamily="18" charset="0"/>
                <a:ea typeface="標楷體" panose="03000509000000000000" pitchFamily="65" charset="-120"/>
              </a:rPr>
              <a:t> </a:t>
            </a:r>
            <a:r>
              <a:rPr lang="en-US" altLang="zh-TW" dirty="0">
                <a:latin typeface="Book Antiqua" panose="02040602050305030304" pitchFamily="18" charset="0"/>
                <a:ea typeface="標楷體" panose="03000509000000000000" pitchFamily="65" charset="-120"/>
              </a:rPr>
              <a:t>Summer</a:t>
            </a:r>
            <a:endParaRPr lang="zh-TW" altLang="en-US" dirty="0">
              <a:latin typeface="Book Antiqua" panose="02040602050305030304" pitchFamily="18" charset="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5325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251F471-32FA-DB8B-A261-48897B882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3CA7997-D3D4-8AE0-B493-F518DB68BE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VAE Architecture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Extends autoencoders into generative models.</a:t>
            </a:r>
          </a:p>
          <a:p>
            <a:pPr lvl="1"/>
            <a:r>
              <a:rPr lang="en-US" altLang="zh-TW" dirty="0"/>
              <a:t>Encoder </a:t>
            </a:r>
            <a:r>
              <a:rPr lang="en-US" altLang="zh-TW" b="1" dirty="0"/>
              <a:t>learns the distribution moments</a:t>
            </a:r>
            <a:r>
              <a:rPr lang="en-US" altLang="zh-TW" dirty="0"/>
              <a:t>:</a:t>
            </a:r>
          </a:p>
          <a:p>
            <a:pPr lvl="2"/>
            <a:r>
              <a:rPr lang="en-US" altLang="zh-TW" b="1" dirty="0"/>
              <a:t>Mean (`</a:t>
            </a:r>
            <a:r>
              <a:rPr lang="el-GR" altLang="zh-TW" b="1" dirty="0"/>
              <a:t>μ`)</a:t>
            </a:r>
          </a:p>
          <a:p>
            <a:pPr lvl="2"/>
            <a:r>
              <a:rPr lang="en-US" altLang="zh-TW" b="1" dirty="0"/>
              <a:t>Variance (`</a:t>
            </a:r>
            <a:r>
              <a:rPr lang="el-GR" altLang="zh-TW" b="1" dirty="0"/>
              <a:t>σ²`)</a:t>
            </a:r>
          </a:p>
          <a:p>
            <a:pPr lvl="1"/>
            <a:r>
              <a:rPr lang="en-US" altLang="zh-TW" b="1" dirty="0"/>
              <a:t>Objective</a:t>
            </a:r>
            <a:r>
              <a:rPr lang="en-US" altLang="zh-TW" dirty="0"/>
              <a:t> → Force `</a:t>
            </a:r>
            <a:r>
              <a:rPr lang="el-GR" altLang="zh-TW" dirty="0"/>
              <a:t>μ` &amp; `σ²` </a:t>
            </a:r>
            <a:r>
              <a:rPr lang="en-US" altLang="zh-TW" dirty="0"/>
              <a:t>to match a </a:t>
            </a:r>
            <a:r>
              <a:rPr lang="en-US" altLang="zh-TW" b="1" dirty="0"/>
              <a:t>standard normal distribution (N(0,1))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Once trained:</a:t>
            </a:r>
          </a:p>
          <a:p>
            <a:pPr lvl="2"/>
            <a:r>
              <a:rPr lang="en-US" altLang="zh-TW" b="1" dirty="0"/>
              <a:t>Encoder discarded</a:t>
            </a:r>
            <a:r>
              <a:rPr lang="en-US" altLang="zh-TW" dirty="0"/>
              <a:t>.</a:t>
            </a:r>
          </a:p>
          <a:p>
            <a:pPr lvl="2"/>
            <a:r>
              <a:rPr lang="en-US" altLang="zh-TW" b="1" dirty="0"/>
              <a:t>Decoder generates new samples</a:t>
            </a:r>
            <a:r>
              <a:rPr lang="en-US" altLang="zh-TW" dirty="0"/>
              <a:t> by sampling `z` from learned Gaussian distribution.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39818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EF446CA-0DFB-7742-568B-A8865950A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Generating new samples with GANs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A42E0B9-7D2F-1D23-19AD-0E97E7BF5C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Generator (`G`) 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Receives </a:t>
            </a:r>
            <a:r>
              <a:rPr lang="en-US" altLang="zh-TW" b="1" dirty="0"/>
              <a:t>random latent vector (`z`)</a:t>
            </a:r>
            <a:r>
              <a:rPr lang="en-US" altLang="zh-TW" dirty="0"/>
              <a:t> sampled from a known distribution.</a:t>
            </a:r>
          </a:p>
          <a:p>
            <a:pPr lvl="1"/>
            <a:r>
              <a:rPr lang="en-US" altLang="zh-TW" dirty="0"/>
              <a:t>Generates an </a:t>
            </a:r>
            <a:r>
              <a:rPr lang="en-US" altLang="zh-TW" b="1" dirty="0"/>
              <a:t>output image (`x̃ = G(z)`) </a:t>
            </a:r>
            <a:r>
              <a:rPr lang="en-US" altLang="zh-TW" dirty="0"/>
              <a:t>(e.g., faces, buildings, handwritten digits).</a:t>
            </a:r>
          </a:p>
          <a:p>
            <a:pPr lvl="1"/>
            <a:r>
              <a:rPr lang="en-US" altLang="zh-TW" dirty="0"/>
              <a:t>Starts with </a:t>
            </a:r>
            <a:r>
              <a:rPr lang="en-US" altLang="zh-TW" b="1" dirty="0"/>
              <a:t>random weights</a:t>
            </a:r>
            <a:r>
              <a:rPr lang="en-US" altLang="zh-TW" dirty="0"/>
              <a:t>, initially producing </a:t>
            </a:r>
            <a:r>
              <a:rPr lang="en-US" altLang="zh-TW" b="1" dirty="0"/>
              <a:t>white noise</a:t>
            </a:r>
            <a:r>
              <a:rPr lang="en-US" altLang="zh-TW" dirty="0"/>
              <a:t>.</a:t>
            </a:r>
          </a:p>
          <a:p>
            <a:r>
              <a:rPr lang="en-US" altLang="zh-TW" b="1" dirty="0"/>
              <a:t>Discriminator (`D`) 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Acts as an </a:t>
            </a:r>
            <a:r>
              <a:rPr lang="en-US" altLang="zh-TW" b="1" dirty="0"/>
              <a:t>assessor function </a:t>
            </a:r>
            <a:r>
              <a:rPr lang="en-US" altLang="zh-TW" dirty="0"/>
              <a:t>to evaluate image quality.</a:t>
            </a:r>
          </a:p>
          <a:p>
            <a:pPr lvl="1"/>
            <a:r>
              <a:rPr lang="en-US" altLang="zh-TW" dirty="0"/>
              <a:t>Trained to distinguish </a:t>
            </a:r>
            <a:r>
              <a:rPr lang="en-US" altLang="zh-TW" b="1" dirty="0"/>
              <a:t>real images </a:t>
            </a:r>
            <a:r>
              <a:rPr lang="en-US" altLang="zh-TW" dirty="0"/>
              <a:t>from </a:t>
            </a:r>
            <a:r>
              <a:rPr lang="en-US" altLang="zh-TW" b="1" dirty="0"/>
              <a:t>generated ones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Provides </a:t>
            </a:r>
            <a:r>
              <a:rPr lang="en-US" altLang="zh-TW" b="1" dirty="0"/>
              <a:t>feedback</a:t>
            </a:r>
            <a:r>
              <a:rPr lang="en-US" altLang="zh-TW" dirty="0"/>
              <a:t> to help improve the generator.</a:t>
            </a:r>
          </a:p>
        </p:txBody>
      </p:sp>
    </p:spTree>
    <p:extLst>
      <p:ext uri="{BB962C8B-B14F-4D97-AF65-F5344CB8AC3E}">
        <p14:creationId xmlns:p14="http://schemas.microsoft.com/office/powerpoint/2010/main" val="2842686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5B1FEE3-5951-445D-E930-D1FBF3078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8C025D7-F2E9-6FBE-1100-9434632DD4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b="1" dirty="0"/>
              <a:t>Training Process</a:t>
            </a:r>
            <a:r>
              <a:rPr lang="en-US" altLang="zh-TW" dirty="0"/>
              <a:t>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b="1" dirty="0"/>
              <a:t>Generator creates an image (`G(z)`)</a:t>
            </a:r>
            <a:r>
              <a:rPr lang="en-US" altLang="zh-TW" dirty="0"/>
              <a:t>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b="1" dirty="0"/>
              <a:t>Discriminator evaluates image quality</a:t>
            </a:r>
            <a:r>
              <a:rPr lang="en-US" altLang="zh-TW" dirty="0"/>
              <a:t>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b="1" dirty="0"/>
              <a:t>Generator updates weights</a:t>
            </a:r>
            <a:r>
              <a:rPr lang="en-US" altLang="zh-TW" dirty="0"/>
              <a:t> based on discriminator’s feedback.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dirty="0"/>
              <a:t>Iterative refinement leads to </a:t>
            </a:r>
            <a:r>
              <a:rPr lang="en-US" altLang="zh-TW" b="1" dirty="0"/>
              <a:t>realistic image synthesis</a:t>
            </a:r>
            <a:r>
              <a:rPr lang="en-US" altLang="zh-TW" dirty="0"/>
              <a:t>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89078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01581D0-6BED-976B-F96F-B951402AA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D966D5A-F68D-C37F-43FE-51AE462A1B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b="1" dirty="0"/>
              <a:t>Challenge</a:t>
            </a:r>
            <a:r>
              <a:rPr lang="en-US" altLang="zh-TW" dirty="0"/>
              <a:t>: No universal function exists to objectively assess image quality.</a:t>
            </a:r>
          </a:p>
          <a:p>
            <a:r>
              <a:rPr lang="en-US" altLang="zh-TW" b="1" dirty="0"/>
              <a:t>Human Perception</a:t>
            </a:r>
            <a:r>
              <a:rPr lang="en-US" altLang="zh-TW" dirty="0"/>
              <a:t>: We can </a:t>
            </a:r>
            <a:r>
              <a:rPr lang="en-US" altLang="zh-TW" b="1" dirty="0"/>
              <a:t>visually judge</a:t>
            </a:r>
            <a:r>
              <a:rPr lang="en-US" altLang="zh-TW" dirty="0"/>
              <a:t> generated images, but we cannot directly backpropagate feedback.</a:t>
            </a:r>
          </a:p>
          <a:p>
            <a:r>
              <a:rPr lang="en-US" altLang="zh-TW" b="1" dirty="0"/>
              <a:t>Solution</a:t>
            </a:r>
            <a:r>
              <a:rPr lang="en-US" altLang="zh-TW" dirty="0"/>
              <a:t> → </a:t>
            </a:r>
            <a:r>
              <a:rPr lang="en-US" altLang="zh-TW" b="1" dirty="0"/>
              <a:t>Train a neural network to evaluate image realism</a:t>
            </a:r>
            <a:r>
              <a:rPr lang="en-US" altLang="zh-TW" dirty="0"/>
              <a:t>, just like a human would.</a:t>
            </a:r>
          </a:p>
          <a:p>
            <a:r>
              <a:rPr lang="en-US" altLang="zh-TW" b="1" dirty="0"/>
              <a:t>Key Idea of GANs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Use a </a:t>
            </a:r>
            <a:r>
              <a:rPr lang="en-US" altLang="zh-TW" b="1" dirty="0"/>
              <a:t>Discriminator (`D`)</a:t>
            </a:r>
            <a:r>
              <a:rPr lang="en-US" altLang="zh-TW" dirty="0"/>
              <a:t> to act as an "assessor function."</a:t>
            </a:r>
          </a:p>
          <a:p>
            <a:pPr lvl="1"/>
            <a:r>
              <a:rPr lang="en-US" altLang="zh-TW" dirty="0"/>
              <a:t>Discriminator learns to distinguish </a:t>
            </a:r>
            <a:r>
              <a:rPr lang="en-US" altLang="zh-TW" b="1" dirty="0"/>
              <a:t>real vs. generated images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Generator (`G`) improves by </a:t>
            </a:r>
            <a:r>
              <a:rPr lang="en-US" altLang="zh-TW" b="1" dirty="0"/>
              <a:t>adversarial training</a:t>
            </a:r>
            <a:r>
              <a:rPr lang="en-US" altLang="zh-TW" dirty="0"/>
              <a:t>, using feedback from the discriminator.</a:t>
            </a:r>
          </a:p>
          <a:p>
            <a:r>
              <a:rPr lang="en-US" altLang="zh-TW" b="1" dirty="0"/>
              <a:t>Result</a:t>
            </a:r>
            <a:r>
              <a:rPr lang="en-US" altLang="zh-TW" dirty="0"/>
              <a:t> → Over time, `G` creates </a:t>
            </a:r>
            <a:r>
              <a:rPr lang="en-US" altLang="zh-TW" b="1" dirty="0"/>
              <a:t>realistic images</a:t>
            </a:r>
            <a:r>
              <a:rPr lang="en-US" altLang="zh-TW" dirty="0"/>
              <a:t> that even fool `D`.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62009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29DB179-740D-D9D6-4E57-039FA19A2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AAA42EF4-0530-BBB6-9031-74227EF119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37615" y="1825625"/>
            <a:ext cx="8116769" cy="4351338"/>
          </a:xfrm>
        </p:spPr>
      </p:pic>
    </p:spTree>
    <p:extLst>
      <p:ext uri="{BB962C8B-B14F-4D97-AF65-F5344CB8AC3E}">
        <p14:creationId xmlns:p14="http://schemas.microsoft.com/office/powerpoint/2010/main" val="3343212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AF2F414-8CDD-26C6-BB6B-ED2120B13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A483EB5-AA09-4AC1-E9AA-EB6884AC27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b="1" dirty="0"/>
              <a:t>Generator (`G`)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Starts with </a:t>
            </a:r>
            <a:r>
              <a:rPr lang="en-US" altLang="zh-TW" b="1" dirty="0"/>
              <a:t>random weights</a:t>
            </a:r>
            <a:r>
              <a:rPr lang="en-US" altLang="zh-TW" dirty="0"/>
              <a:t>, initially producing </a:t>
            </a:r>
            <a:r>
              <a:rPr lang="en-US" altLang="zh-TW" b="1" dirty="0"/>
              <a:t>unrealistic images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Learns to </a:t>
            </a:r>
            <a:r>
              <a:rPr lang="en-US" altLang="zh-TW" b="1" dirty="0"/>
              <a:t>generate more realistic outputs</a:t>
            </a:r>
            <a:r>
              <a:rPr lang="en-US" altLang="zh-TW" dirty="0"/>
              <a:t> over time.</a:t>
            </a:r>
          </a:p>
          <a:p>
            <a:pPr lvl="1"/>
            <a:r>
              <a:rPr lang="en-US" altLang="zh-TW" b="1" dirty="0"/>
              <a:t>Goal</a:t>
            </a:r>
            <a:r>
              <a:rPr lang="en-US" altLang="zh-TW" dirty="0"/>
              <a:t> → Fool the discriminator into classifying synthetic images as real.</a:t>
            </a:r>
          </a:p>
          <a:p>
            <a:r>
              <a:rPr lang="en-US" altLang="zh-TW" b="1" dirty="0"/>
              <a:t>Discriminator (`D`) 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Initially weak at distinguishing </a:t>
            </a:r>
            <a:r>
              <a:rPr lang="en-US" altLang="zh-TW" b="1" dirty="0"/>
              <a:t>real vs. generated images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Learns to </a:t>
            </a:r>
            <a:r>
              <a:rPr lang="en-US" altLang="zh-TW" b="1" dirty="0"/>
              <a:t>improve its ability</a:t>
            </a:r>
            <a:r>
              <a:rPr lang="en-US" altLang="zh-TW" dirty="0"/>
              <a:t> to differentiate between real and fake samples.</a:t>
            </a:r>
          </a:p>
          <a:p>
            <a:pPr lvl="1"/>
            <a:r>
              <a:rPr lang="en-US" altLang="zh-TW" b="1" dirty="0"/>
              <a:t>Goal</a:t>
            </a:r>
            <a:r>
              <a:rPr lang="en-US" altLang="zh-TW" dirty="0"/>
              <a:t> → Identify synthetic images correctly.</a:t>
            </a:r>
          </a:p>
          <a:p>
            <a:r>
              <a:rPr lang="en-US" altLang="zh-TW" b="1" dirty="0"/>
              <a:t>Adversarial Training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`G` and `D` </a:t>
            </a:r>
            <a:r>
              <a:rPr lang="en-US" altLang="zh-TW" b="1" dirty="0"/>
              <a:t>compete in a two-player game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`G` improves by </a:t>
            </a:r>
            <a:r>
              <a:rPr lang="en-US" altLang="zh-TW" b="1" dirty="0"/>
              <a:t>deceiving `D`</a:t>
            </a:r>
            <a:r>
              <a:rPr lang="en-US" altLang="zh-TW" dirty="0"/>
              <a:t>, while `D` learns to </a:t>
            </a:r>
            <a:r>
              <a:rPr lang="en-US" altLang="zh-TW" b="1" dirty="0"/>
              <a:t>detect fakes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Leads to </a:t>
            </a:r>
            <a:r>
              <a:rPr lang="en-US" altLang="zh-TW" b="1" dirty="0"/>
              <a:t>progressively more realistic image generation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396086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150AA1B-84BA-5061-FA20-47455C40F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Understanding the loss functions of the generator and discriminator networks in a GAN model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77FBAA06-F48D-6BAE-7451-4DE230247B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35815"/>
            <a:ext cx="10515600" cy="4330957"/>
          </a:xfrm>
        </p:spPr>
      </p:pic>
    </p:spTree>
    <p:extLst>
      <p:ext uri="{BB962C8B-B14F-4D97-AF65-F5344CB8AC3E}">
        <p14:creationId xmlns:p14="http://schemas.microsoft.com/office/powerpoint/2010/main" val="39331338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C65D45D-E9D8-0766-0587-52EA4DF28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F8DFDFF-5F33-B174-FF8C-6B13CEAE98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Two Optimization Steps</a:t>
            </a:r>
            <a:r>
              <a:rPr lang="en-US" altLang="zh-TW" dirty="0"/>
              <a:t> per iteration:</a:t>
            </a:r>
          </a:p>
          <a:p>
            <a:pPr lvl="1"/>
            <a:r>
              <a:rPr lang="en-US" altLang="zh-TW" b="1" dirty="0"/>
              <a:t>Maximize payoff for Discriminator (`D`) </a:t>
            </a:r>
            <a:r>
              <a:rPr lang="en-US" altLang="zh-TW" dirty="0"/>
              <a:t>→ Improve real vs. fake classification.</a:t>
            </a:r>
          </a:p>
          <a:p>
            <a:pPr lvl="1"/>
            <a:r>
              <a:rPr lang="en-US" altLang="zh-TW" b="1" dirty="0"/>
              <a:t>Minimize payoff for Generator (`G`) </a:t>
            </a:r>
            <a:r>
              <a:rPr lang="en-US" altLang="zh-TW" dirty="0"/>
              <a:t>→ Enhance realism of generated images.</a:t>
            </a:r>
          </a:p>
          <a:p>
            <a:r>
              <a:rPr lang="en-US" altLang="zh-TW" b="1" dirty="0"/>
              <a:t>Training Strategy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/>
              <a:t>Alternate between optimizing `G` and `D`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b="1" dirty="0"/>
              <a:t>Freeze one network</a:t>
            </a:r>
            <a:r>
              <a:rPr lang="en-US" altLang="zh-TW" dirty="0"/>
              <a:t>, update the other: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altLang="zh-TW" dirty="0"/>
              <a:t>Fix `G`, optimize `D` (better discrimination).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altLang="zh-TW" dirty="0"/>
              <a:t>Fix `D`, optimize `G` (better generation).</a:t>
            </a:r>
          </a:p>
          <a:p>
            <a:pPr lvl="1"/>
            <a:r>
              <a:rPr lang="en-US" altLang="zh-TW" dirty="0"/>
              <a:t>Repeat this process to </a:t>
            </a:r>
            <a:r>
              <a:rPr lang="en-US" altLang="zh-TW" b="1" dirty="0"/>
              <a:t>gradually improve both networks</a:t>
            </a:r>
            <a:r>
              <a:rPr lang="en-US" altLang="zh-TW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170243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EC3B2D2-2769-387D-EC60-A1B9ACB8D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113E390-A7AB-DD0C-8634-9678EF7BB4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b="1" dirty="0"/>
              <a:t>Value Function Contribution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First term → </a:t>
            </a:r>
            <a:r>
              <a:rPr lang="en-US" altLang="zh-TW" b="1" dirty="0"/>
              <a:t>Loss for real examples</a:t>
            </a:r>
            <a:r>
              <a:rPr lang="en-US" altLang="zh-TW" dirty="0"/>
              <a:t> (how well `D` classifies actual data).</a:t>
            </a:r>
          </a:p>
          <a:p>
            <a:pPr lvl="1"/>
            <a:r>
              <a:rPr lang="en-US" altLang="zh-TW" dirty="0"/>
              <a:t>Second term → </a:t>
            </a:r>
            <a:r>
              <a:rPr lang="en-US" altLang="zh-TW" b="1" dirty="0"/>
              <a:t>Loss for fake examples</a:t>
            </a:r>
            <a:r>
              <a:rPr lang="en-US" altLang="zh-TW" dirty="0"/>
              <a:t> (how well `D` detects generated images).</a:t>
            </a:r>
          </a:p>
          <a:p>
            <a:pPr lvl="1"/>
            <a:r>
              <a:rPr lang="en-US" altLang="zh-TW" b="1" dirty="0"/>
              <a:t>Objective when `G` is fixed</a:t>
            </a:r>
            <a:r>
              <a:rPr lang="en-US" altLang="zh-TW" dirty="0"/>
              <a:t> → Maximize `V(D, θ(G))`, improving `D`’s accuracy.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278826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DC8F0F3-C8BE-4833-3AB5-095762638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640F225-B7ED-E584-843A-B1A7643B0D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b="1" dirty="0"/>
              <a:t>Discriminator Fixed</a:t>
            </a:r>
            <a:r>
              <a:rPr lang="en-US" altLang="zh-TW" dirty="0"/>
              <a:t> → Now, optimize `G` using gradients from the second term in the </a:t>
            </a:r>
            <a:r>
              <a:rPr lang="en-US" altLang="zh-TW" b="1" dirty="0"/>
              <a:t>value function</a:t>
            </a:r>
            <a:r>
              <a:rPr lang="en-US" altLang="zh-TW" dirty="0"/>
              <a:t>.</a:t>
            </a:r>
          </a:p>
          <a:p>
            <a:r>
              <a:rPr lang="en-US" altLang="zh-TW" b="1" dirty="0"/>
              <a:t>Initial Issue</a:t>
            </a:r>
            <a:r>
              <a:rPr lang="en-US" altLang="zh-TW" dirty="0"/>
              <a:t> → Early in training, `G(z)` produces </a:t>
            </a:r>
            <a:r>
              <a:rPr lang="en-US" altLang="zh-TW" b="1" dirty="0"/>
              <a:t>unrealistic samples</a:t>
            </a:r>
            <a:r>
              <a:rPr lang="en-US" altLang="zh-TW" dirty="0"/>
              <a:t>, leading to </a:t>
            </a:r>
            <a:r>
              <a:rPr lang="en-US" altLang="zh-TW" b="1" dirty="0"/>
              <a:t>D(G(z)) ≈ 0</a:t>
            </a:r>
            <a:r>
              <a:rPr lang="en-US" altLang="zh-TW" dirty="0"/>
              <a:t> with high confidence.</a:t>
            </a:r>
          </a:p>
          <a:p>
            <a:r>
              <a:rPr lang="en-US" altLang="zh-TW" b="1" dirty="0"/>
              <a:t>Vanishing Gradients Problem</a:t>
            </a:r>
            <a:r>
              <a:rPr lang="en-US" altLang="zh-TW" dirty="0"/>
              <a:t> → Loss term </a:t>
            </a:r>
            <a:r>
              <a:rPr lang="en-US" altLang="zh-TW" b="1" dirty="0"/>
              <a:t>log(1 - D(G(z)))</a:t>
            </a:r>
            <a:r>
              <a:rPr lang="en-US" altLang="zh-TW" dirty="0"/>
              <a:t> approaches zero, causing weak updates to `G` (known as saturation).</a:t>
            </a:r>
          </a:p>
          <a:p>
            <a:r>
              <a:rPr lang="en-US" altLang="zh-TW" b="1" dirty="0"/>
              <a:t>Solution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Reformulate the objective: Instead of minimizing `log(1 - D(G(z)))`, </a:t>
            </a:r>
            <a:r>
              <a:rPr lang="en-US" altLang="zh-TW" b="1" dirty="0"/>
              <a:t>maximize log(D(G(z)))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b="1" dirty="0"/>
              <a:t>Label flipping trick</a:t>
            </a:r>
            <a:r>
              <a:rPr lang="en-US" altLang="zh-TW" dirty="0"/>
              <a:t>: Treat </a:t>
            </a:r>
            <a:r>
              <a:rPr lang="en-US" altLang="zh-TW" b="1" dirty="0"/>
              <a:t>generated samples as "real" (label = 1)</a:t>
            </a:r>
            <a:r>
              <a:rPr lang="en-US" altLang="zh-TW" dirty="0"/>
              <a:t> and optimize using </a:t>
            </a:r>
            <a:r>
              <a:rPr lang="en-US" altLang="zh-TW" b="1" dirty="0"/>
              <a:t>binary cross-entropy loss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52160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66AFD15-4B3A-5D4A-34D3-4E577285D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Chapter 17: Generative Adversarial Networks for Synthesizing New Data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7A3345-6063-20F6-AACB-5F670EE3C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Introduction to Generative Models</a:t>
            </a:r>
            <a:r>
              <a:rPr lang="en-US" altLang="zh-TW" dirty="0"/>
              <a:t> → Methods for synthesizing </a:t>
            </a:r>
            <a:r>
              <a:rPr lang="en-US" altLang="zh-TW" b="1" dirty="0"/>
              <a:t>new data samples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Autoencoders &amp; Variational Autoencoders (VAEs)</a:t>
            </a:r>
            <a:r>
              <a:rPr lang="en-US" altLang="zh-TW" dirty="0"/>
              <a:t> → Their </a:t>
            </a:r>
            <a:r>
              <a:rPr lang="en-US" altLang="zh-TW" b="1" dirty="0"/>
              <a:t>relationship to GANs</a:t>
            </a:r>
            <a:r>
              <a:rPr lang="en-US" altLang="zh-TW" dirty="0"/>
              <a:t> in generative modeling.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GAN Architecture</a:t>
            </a:r>
            <a:r>
              <a:rPr lang="en-US" altLang="zh-TW" dirty="0"/>
              <a:t> → Understanding key components: </a:t>
            </a:r>
            <a:r>
              <a:rPr lang="en-US" altLang="zh-TW" b="1" dirty="0"/>
              <a:t>Generator &amp; Discriminator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Implementation</a:t>
            </a:r>
            <a:r>
              <a:rPr lang="en-US" altLang="zh-TW" dirty="0"/>
              <a:t> → Building a simple </a:t>
            </a:r>
            <a:r>
              <a:rPr lang="en-US" altLang="zh-TW" b="1" dirty="0"/>
              <a:t>GAN to generate handwritten digits (e.g., MNIST dataset)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Key Techniques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Transposed Convolution</a:t>
            </a:r>
            <a:r>
              <a:rPr lang="en-US" altLang="zh-TW" dirty="0"/>
              <a:t> → </a:t>
            </a:r>
            <a:r>
              <a:rPr lang="en-US" altLang="zh-TW" dirty="0" err="1"/>
              <a:t>Upsampling</a:t>
            </a:r>
            <a:r>
              <a:rPr lang="en-US" altLang="zh-TW" dirty="0"/>
              <a:t> for realistic image generation.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Batch Normalization</a:t>
            </a:r>
            <a:r>
              <a:rPr lang="en-US" altLang="zh-TW" dirty="0"/>
              <a:t> → Stabilizing training for GANs.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GAN Improvements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Deep Convolutional GANs (DCGANs)</a:t>
            </a:r>
            <a:r>
              <a:rPr lang="en-US" altLang="zh-TW" dirty="0"/>
              <a:t> → Enhanced architectures for better image synthesis.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Wasserstein GAN (WGAN)</a:t>
            </a:r>
            <a:r>
              <a:rPr lang="en-US" altLang="zh-TW" dirty="0"/>
              <a:t> → Addresses instability &amp; mode collapse in GAN training.</a:t>
            </a:r>
          </a:p>
        </p:txBody>
      </p:sp>
    </p:spTree>
    <p:extLst>
      <p:ext uri="{BB962C8B-B14F-4D97-AF65-F5344CB8AC3E}">
        <p14:creationId xmlns:p14="http://schemas.microsoft.com/office/powerpoint/2010/main" val="27131470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4BBF148-2F69-D655-D0C9-8B901FB84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47B07D6-C922-8124-5F6A-1B516A1F03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b="1" dirty="0"/>
              <a:t>Discriminator (`D`) Labels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`1` → </a:t>
            </a:r>
            <a:r>
              <a:rPr lang="en-US" altLang="zh-TW" b="1" dirty="0"/>
              <a:t>Real images</a:t>
            </a:r>
            <a:r>
              <a:rPr lang="en-US" altLang="zh-TW" dirty="0"/>
              <a:t> (`x` from dataset).</a:t>
            </a:r>
          </a:p>
          <a:p>
            <a:pPr lvl="1"/>
            <a:r>
              <a:rPr lang="en-US" altLang="zh-TW" dirty="0"/>
              <a:t>`0` → </a:t>
            </a:r>
            <a:r>
              <a:rPr lang="en-US" altLang="zh-TW" b="1" dirty="0"/>
              <a:t>Fake images</a:t>
            </a:r>
            <a:r>
              <a:rPr lang="en-US" altLang="zh-TW" dirty="0"/>
              <a:t> (`G(z)`, generated by the generator).</a:t>
            </a:r>
          </a:p>
          <a:p>
            <a:r>
              <a:rPr lang="en-US" altLang="zh-TW" b="1" dirty="0"/>
              <a:t>Generator (`G`) Labels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/>
              <a:t>Goal</a:t>
            </a:r>
            <a:r>
              <a:rPr lang="en-US" altLang="zh-TW" dirty="0"/>
              <a:t> → Make fake images </a:t>
            </a:r>
            <a:r>
              <a:rPr lang="en-US" altLang="zh-TW" b="1" dirty="0"/>
              <a:t>indistinguishable from real ones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b="1" dirty="0"/>
              <a:t>Labels trick</a:t>
            </a:r>
            <a:r>
              <a:rPr lang="en-US" altLang="zh-TW" dirty="0"/>
              <a:t> → Treat generated images as </a:t>
            </a:r>
            <a:r>
              <a:rPr lang="en-US" altLang="zh-TW" b="1" dirty="0"/>
              <a:t>"real" (label = 1)</a:t>
            </a:r>
            <a:r>
              <a:rPr lang="en-US" altLang="zh-TW" dirty="0"/>
              <a:t> when computing loss.</a:t>
            </a:r>
          </a:p>
          <a:p>
            <a:pPr lvl="1"/>
            <a:r>
              <a:rPr lang="en-US" altLang="zh-TW" b="1" dirty="0"/>
              <a:t>Encourages `G` to improve</a:t>
            </a:r>
            <a:r>
              <a:rPr lang="en-US" altLang="zh-TW" dirty="0"/>
              <a:t> by penalizing unrealistic generations.</a:t>
            </a:r>
          </a:p>
          <a:p>
            <a:r>
              <a:rPr lang="en-US" altLang="zh-TW" b="1" dirty="0"/>
              <a:t>Loss Function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/>
              <a:t>Binary Cross-Entropy</a:t>
            </a:r>
            <a:r>
              <a:rPr lang="en-US" altLang="zh-TW" dirty="0"/>
              <a:t> (`BCE`) is commonly used.</a:t>
            </a:r>
          </a:p>
          <a:p>
            <a:pPr lvl="1"/>
            <a:r>
              <a:rPr lang="en-US" altLang="zh-TW" dirty="0"/>
              <a:t>Ensures `G` produces outputs classified as </a:t>
            </a:r>
            <a:r>
              <a:rPr lang="en-US" altLang="zh-TW" b="1" dirty="0"/>
              <a:t>real</a:t>
            </a:r>
            <a:r>
              <a:rPr lang="en-US" altLang="zh-TW" dirty="0"/>
              <a:t> by `D`.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007379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EAB4B65-C1E0-6A0A-9DB7-356ACA7DC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3C75545E-818C-E87C-4962-A9E6470816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72850" y="1825625"/>
            <a:ext cx="6646299" cy="4351338"/>
          </a:xfrm>
        </p:spPr>
      </p:pic>
    </p:spTree>
    <p:extLst>
      <p:ext uri="{BB962C8B-B14F-4D97-AF65-F5344CB8AC3E}">
        <p14:creationId xmlns:p14="http://schemas.microsoft.com/office/powerpoint/2010/main" val="30220452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A77C56F-2A93-6364-79A6-6E94BF080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Implementing a GAN from scratch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6D0D6EE-387D-35B5-8442-F8F087F45C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Objective</a:t>
            </a:r>
            <a:r>
              <a:rPr lang="en-US" altLang="zh-TW" dirty="0"/>
              <a:t> → Train a GAN model to generate </a:t>
            </a:r>
            <a:r>
              <a:rPr lang="en-US" altLang="zh-TW" b="1" dirty="0"/>
              <a:t>MNIST digits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Challenge</a:t>
            </a:r>
            <a:r>
              <a:rPr lang="en-US" altLang="zh-TW" dirty="0"/>
              <a:t> → Training on a </a:t>
            </a:r>
            <a:r>
              <a:rPr lang="en-US" altLang="zh-TW" b="1" dirty="0"/>
              <a:t>CPU is slow</a:t>
            </a:r>
            <a:r>
              <a:rPr lang="en-US" altLang="zh-TW" dirty="0"/>
              <a:t> due to high computational demands.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Solution</a:t>
            </a:r>
            <a:r>
              <a:rPr lang="en-US" altLang="zh-TW" dirty="0"/>
              <a:t> → Use </a:t>
            </a:r>
            <a:r>
              <a:rPr lang="en-US" altLang="zh-TW" b="1" dirty="0"/>
              <a:t>Google </a:t>
            </a:r>
            <a:r>
              <a:rPr lang="en-US" altLang="zh-TW" b="1" dirty="0" err="1"/>
              <a:t>Colab</a:t>
            </a:r>
            <a:r>
              <a:rPr lang="en-US" altLang="zh-TW" dirty="0"/>
              <a:t> to leverage </a:t>
            </a:r>
            <a:r>
              <a:rPr lang="en-US" altLang="zh-TW" b="1" dirty="0"/>
              <a:t>GPU acceleration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Next Steps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Set up Google </a:t>
            </a:r>
            <a:r>
              <a:rPr lang="en-US" altLang="zh-TW" b="1" dirty="0" err="1"/>
              <a:t>Colab</a:t>
            </a:r>
            <a:r>
              <a:rPr lang="en-US" altLang="zh-TW" dirty="0"/>
              <a:t> → Enable GPU for faster training.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Implement GAN architecture</a:t>
            </a:r>
            <a:r>
              <a:rPr lang="en-US" altLang="zh-TW" dirty="0"/>
              <a:t> → Define </a:t>
            </a:r>
            <a:r>
              <a:rPr lang="en-US" altLang="zh-TW" b="1" dirty="0"/>
              <a:t>Generator &amp; Discriminator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Train model</a:t>
            </a:r>
            <a:r>
              <a:rPr lang="en-US" altLang="zh-TW" dirty="0"/>
              <a:t> → Optimize adversarial networks efficiently.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824525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F9B937C-58FB-4F27-DAD8-C2DA6157C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Training GAN models on Google </a:t>
            </a:r>
            <a:r>
              <a:rPr lang="en-US" altLang="zh-TW" dirty="0" err="1"/>
              <a:t>Colab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0B9227F-17F0-E02B-057E-D85438F5C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Why Google </a:t>
            </a:r>
            <a:r>
              <a:rPr lang="en-US" altLang="zh-TW" b="1" dirty="0" err="1"/>
              <a:t>Colab</a:t>
            </a:r>
            <a:r>
              <a:rPr lang="en-US" altLang="zh-TW" b="1" dirty="0"/>
              <a:t>?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Free cloud computing service</a:t>
            </a:r>
            <a:r>
              <a:rPr lang="en-US" altLang="zh-TW" dirty="0"/>
              <a:t> with GPU support.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Ideal for those without </a:t>
            </a:r>
            <a:r>
              <a:rPr lang="en-US" altLang="zh-TW" b="1" dirty="0"/>
              <a:t>high-performance hardware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Runs </a:t>
            </a:r>
            <a:r>
              <a:rPr lang="en-US" altLang="zh-TW" b="1" dirty="0" err="1"/>
              <a:t>Jupyter</a:t>
            </a:r>
            <a:r>
              <a:rPr lang="en-US" altLang="zh-TW" b="1" dirty="0"/>
              <a:t> Notebook instances</a:t>
            </a:r>
            <a:r>
              <a:rPr lang="en-US" altLang="zh-TW" dirty="0"/>
              <a:t> in the cloud.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Notebooks can be saved to </a:t>
            </a:r>
            <a:r>
              <a:rPr lang="en-US" altLang="zh-TW" b="1" dirty="0"/>
              <a:t>Google Drive or GitHub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Available Computing Resources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CPUs</a:t>
            </a:r>
            <a:r>
              <a:rPr lang="en-US" altLang="zh-TW" dirty="0"/>
              <a:t> → Basic execution.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GPUs</a:t>
            </a:r>
            <a:r>
              <a:rPr lang="en-US" altLang="zh-TW" dirty="0"/>
              <a:t> → Faster training for deep learning models.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TPUs</a:t>
            </a:r>
            <a:r>
              <a:rPr lang="en-US" altLang="zh-TW" dirty="0"/>
              <a:t> → Specialized acceleration for tensor operations.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Limitations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Maximum execution time</a:t>
            </a:r>
            <a:r>
              <a:rPr lang="en-US" altLang="zh-TW" dirty="0"/>
              <a:t> → </a:t>
            </a:r>
            <a:r>
              <a:rPr lang="en-US" altLang="zh-TW" b="1" dirty="0"/>
              <a:t>12 hours per session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Longer projects should use </a:t>
            </a:r>
            <a:r>
              <a:rPr lang="en-US" altLang="zh-TW" b="1" dirty="0"/>
              <a:t>checkpointing</a:t>
            </a:r>
            <a:r>
              <a:rPr lang="en-US" altLang="zh-TW" dirty="0"/>
              <a:t> to save progress.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For GAN Training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Code examples in this chapter need </a:t>
            </a:r>
            <a:r>
              <a:rPr lang="en-US" altLang="zh-TW" b="1" dirty="0"/>
              <a:t>2–3 hours</a:t>
            </a:r>
            <a:r>
              <a:rPr lang="en-US" altLang="zh-TW" dirty="0"/>
              <a:t>, well within </a:t>
            </a:r>
            <a:r>
              <a:rPr lang="en-US" altLang="zh-TW" dirty="0" err="1"/>
              <a:t>Colab's</a:t>
            </a:r>
            <a:r>
              <a:rPr lang="en-US" altLang="zh-TW" dirty="0"/>
              <a:t> limits.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341693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22BACC7-4B30-8CFF-50C1-038C7C9FC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8FD405D-FC83-B617-4FFA-C1936107F7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torch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</a:t>
            </a:r>
            <a:r>
              <a:rPr lang="en-US" altLang="zh-TW" sz="1400" b="0" dirty="0" err="1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__version</a:t>
            </a:r>
            <a:r>
              <a:rPr lang="en-US" altLang="zh-TW" sz="1400" b="0" dirty="0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__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"GPU Available:"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torch.cuda.is_available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torch.cuda.is_available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():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device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torch.device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"cuda:0"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else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device =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cpu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"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(device)</a:t>
            </a:r>
          </a:p>
          <a:p>
            <a:endParaRPr lang="zh-TW" altLang="en-US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52C23770-75B2-B0EC-3371-56E9199BF8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7577" y="1998178"/>
            <a:ext cx="3826940" cy="2003116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3BADFB15-BC94-4863-B377-8DFF351698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618455"/>
            <a:ext cx="1867161" cy="70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6015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64AA8C3-5C63-EEC7-374B-B454BFD8F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DEE0373-BF35-F6C7-2A92-BDF351E6E7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import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torch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</a:t>
            </a:r>
            <a:r>
              <a:rPr lang="en-US" altLang="zh-TW" sz="1400" b="0" dirty="0" err="1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__version</a:t>
            </a:r>
            <a:r>
              <a:rPr lang="en-US" altLang="zh-TW" sz="1400" b="0" dirty="0">
                <a:solidFill>
                  <a:srgbClr val="001080"/>
                </a:solidFill>
                <a:effectLst/>
                <a:latin typeface="Courier New" panose="02070309020205020404" pitchFamily="49" charset="0"/>
              </a:rPr>
              <a:t>__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"GPU Available:"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,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torch.cuda.is_available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if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torch.cuda.is_available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():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device = </a:t>
            </a:r>
            <a:r>
              <a:rPr lang="en-US" altLang="zh-TW" sz="1400" b="0" dirty="0" err="1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torch.device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"cuda:0"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9723B4"/>
                </a:solidFill>
                <a:effectLst/>
                <a:latin typeface="Courier New" panose="02070309020205020404" pitchFamily="49" charset="0"/>
              </a:rPr>
              <a:t>else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:</a:t>
            </a: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  device = 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"</a:t>
            </a:r>
            <a:r>
              <a:rPr lang="en-US" altLang="zh-TW" sz="1400" b="0" dirty="0" err="1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cpu</a:t>
            </a:r>
            <a:r>
              <a:rPr lang="en-US" altLang="zh-TW" sz="1400" b="0" dirty="0">
                <a:solidFill>
                  <a:srgbClr val="A31515"/>
                </a:solidFill>
                <a:effectLst/>
                <a:latin typeface="Courier New" panose="02070309020205020404" pitchFamily="49" charset="0"/>
              </a:rPr>
              <a:t>"</a:t>
            </a:r>
            <a:endParaRPr lang="en-US" altLang="zh-TW" sz="1400" b="0" dirty="0">
              <a:solidFill>
                <a:srgbClr val="000000"/>
              </a:solidFill>
              <a:effectLst/>
              <a:latin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altLang="zh-TW" sz="1400" b="0" dirty="0">
                <a:solidFill>
                  <a:srgbClr val="6A5221"/>
                </a:solidFill>
                <a:effectLst/>
                <a:latin typeface="Courier New" panose="02070309020205020404" pitchFamily="49" charset="0"/>
              </a:rPr>
              <a:t>print</a:t>
            </a:r>
            <a:r>
              <a:rPr lang="en-US" altLang="zh-TW" sz="1400" b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(device)</a:t>
            </a:r>
          </a:p>
          <a:p>
            <a:endParaRPr lang="zh-TW" altLang="en-US" dirty="0"/>
          </a:p>
        </p:txBody>
      </p:sp>
      <p:pic>
        <p:nvPicPr>
          <p:cNvPr id="5" name="圖片 4">
            <a:extLst>
              <a:ext uri="{FF2B5EF4-FFF2-40B4-BE49-F238E27FC236}">
                <a16:creationId xmlns:a16="http://schemas.microsoft.com/office/drawing/2014/main" id="{67EB0247-7263-E2CC-5802-EB4B374D9E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4232" y="2151036"/>
            <a:ext cx="3618437" cy="1901012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91360055-B2E9-BF24-121F-44D8096676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475581"/>
            <a:ext cx="1762371" cy="68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515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AA2F6A8-225E-B5C4-45D2-FACC3BADA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Implementing the generator and the discriminator networks</a:t>
            </a:r>
            <a:endParaRPr lang="zh-TW" altLang="en-US" dirty="0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7DE79890-FFC4-2FD5-0B90-47B793DF34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00410" y="1825625"/>
            <a:ext cx="5391179" cy="4351338"/>
          </a:xfrm>
        </p:spPr>
      </p:pic>
    </p:spTree>
    <p:extLst>
      <p:ext uri="{BB962C8B-B14F-4D97-AF65-F5344CB8AC3E}">
        <p14:creationId xmlns:p14="http://schemas.microsoft.com/office/powerpoint/2010/main" val="23989697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104153-F834-1249-69FD-EAF34712E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Defining the training dataset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52AB130-25E7-306A-BB7F-EAD9D3CE8B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Why preprocessing is needed?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MNIST pixel values start in </a:t>
            </a:r>
            <a:r>
              <a:rPr lang="en-US" altLang="zh-TW" b="1" dirty="0"/>
              <a:t>[0, 255]</a:t>
            </a:r>
            <a:r>
              <a:rPr lang="en-US" altLang="zh-TW" dirty="0"/>
              <a:t> (as `</a:t>
            </a:r>
            <a:r>
              <a:rPr lang="en-US" altLang="zh-TW" dirty="0" err="1"/>
              <a:t>PIL.Image.Image</a:t>
            </a:r>
            <a:r>
              <a:rPr lang="en-US" altLang="zh-TW" dirty="0"/>
              <a:t>` format).</a:t>
            </a:r>
          </a:p>
          <a:p>
            <a:pPr lvl="1"/>
            <a:r>
              <a:rPr lang="en-US" altLang="zh-TW" dirty="0"/>
              <a:t>The generator uses </a:t>
            </a:r>
            <a:r>
              <a:rPr lang="en-US" altLang="zh-TW" b="1" dirty="0"/>
              <a:t>tanh activation</a:t>
            </a:r>
            <a:r>
              <a:rPr lang="en-US" altLang="zh-TW" dirty="0"/>
              <a:t>, which outputs values in (-1, 1).</a:t>
            </a:r>
          </a:p>
          <a:p>
            <a:r>
              <a:rPr lang="en-US" altLang="zh-TW" b="1" dirty="0"/>
              <a:t>Steps</a:t>
            </a:r>
            <a:r>
              <a:rPr lang="en-US" altLang="zh-TW" dirty="0"/>
              <a:t>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TW" dirty="0"/>
              <a:t>Convert images into </a:t>
            </a:r>
            <a:r>
              <a:rPr lang="en-US" altLang="zh-TW" b="1" dirty="0"/>
              <a:t>tensors</a:t>
            </a:r>
            <a:r>
              <a:rPr lang="en-US" altLang="zh-TW" dirty="0"/>
              <a:t> → Ensures structured numerical representation.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altLang="zh-TW" b="1" dirty="0"/>
              <a:t>Normalize pixel values</a:t>
            </a:r>
            <a:r>
              <a:rPr lang="en-US" altLang="zh-TW" dirty="0"/>
              <a:t>:</a:t>
            </a:r>
          </a:p>
          <a:p>
            <a:pPr lvl="2"/>
            <a:r>
              <a:rPr lang="en-US" altLang="zh-TW" dirty="0"/>
              <a:t>Shift range to </a:t>
            </a:r>
            <a:r>
              <a:rPr lang="en-US" altLang="zh-TW" b="1" dirty="0"/>
              <a:t>(-1, 1)</a:t>
            </a:r>
            <a:r>
              <a:rPr lang="en-US" altLang="zh-TW" dirty="0"/>
              <a:t> (from default </a:t>
            </a:r>
            <a:r>
              <a:rPr lang="en-US" altLang="zh-TW" b="1" dirty="0"/>
              <a:t>[0, 1]</a:t>
            </a:r>
            <a:r>
              <a:rPr lang="en-US" altLang="zh-TW" dirty="0"/>
              <a:t> after tensor conversion).</a:t>
            </a:r>
          </a:p>
          <a:p>
            <a:pPr lvl="2"/>
            <a:r>
              <a:rPr lang="en-US" altLang="zh-TW" dirty="0"/>
              <a:t>Improves </a:t>
            </a:r>
            <a:r>
              <a:rPr lang="en-US" altLang="zh-TW" b="1" dirty="0"/>
              <a:t>gradient optimization</a:t>
            </a:r>
            <a:r>
              <a:rPr lang="en-US" altLang="zh-TW" dirty="0"/>
              <a:t> for stable training.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063162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934EDF2-E6CD-CCAF-4721-0872ECCF0C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Training the GAN model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DD3D0AC-0F8D-CC4F-0451-F8F1E46C93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b="1" dirty="0"/>
              <a:t>Loss Function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`</a:t>
            </a:r>
            <a:r>
              <a:rPr lang="en-US" altLang="zh-TW" dirty="0" err="1"/>
              <a:t>nn.BCELoss</a:t>
            </a:r>
            <a:r>
              <a:rPr lang="en-US" altLang="zh-TW" dirty="0"/>
              <a:t>()` → Computes </a:t>
            </a:r>
            <a:r>
              <a:rPr lang="en-US" altLang="zh-TW" b="1" dirty="0"/>
              <a:t>binary cross-entropy loss</a:t>
            </a:r>
            <a:r>
              <a:rPr lang="en-US" altLang="zh-TW" dirty="0"/>
              <a:t> for both `G` and `D`.</a:t>
            </a:r>
          </a:p>
          <a:p>
            <a:r>
              <a:rPr lang="en-US" altLang="zh-TW" b="1" dirty="0"/>
              <a:t>Ground Truth Labels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/>
              <a:t>Generator (`G`) Loss</a:t>
            </a:r>
            <a:r>
              <a:rPr lang="en-US" altLang="zh-TW" dirty="0"/>
              <a:t>:</a:t>
            </a:r>
          </a:p>
          <a:p>
            <a:pPr lvl="2"/>
            <a:r>
              <a:rPr lang="en-US" altLang="zh-TW" dirty="0"/>
              <a:t>Labels = </a:t>
            </a:r>
            <a:r>
              <a:rPr lang="en-US" altLang="zh-TW" b="1" dirty="0"/>
              <a:t>1s</a:t>
            </a:r>
            <a:r>
              <a:rPr lang="en-US" altLang="zh-TW" dirty="0"/>
              <a:t> (since `G` aims to generate </a:t>
            </a:r>
            <a:r>
              <a:rPr lang="en-US" altLang="zh-TW" b="1" dirty="0"/>
              <a:t>realistic images</a:t>
            </a:r>
            <a:r>
              <a:rPr lang="en-US" altLang="zh-TW" dirty="0"/>
              <a:t>).</a:t>
            </a:r>
          </a:p>
          <a:p>
            <a:pPr lvl="2"/>
            <a:r>
              <a:rPr lang="en-US" altLang="zh-TW" dirty="0"/>
              <a:t>Ground truth vector matches shape of </a:t>
            </a:r>
            <a:r>
              <a:rPr lang="en-US" altLang="zh-TW" b="1" dirty="0"/>
              <a:t>`</a:t>
            </a:r>
            <a:r>
              <a:rPr lang="en-US" altLang="zh-TW" b="1" dirty="0" err="1"/>
              <a:t>d_proba_fake</a:t>
            </a:r>
            <a:r>
              <a:rPr lang="en-US" altLang="zh-TW" b="1" dirty="0"/>
              <a:t>`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b="1" dirty="0"/>
              <a:t>Discriminator (`D`) Loss</a:t>
            </a:r>
            <a:r>
              <a:rPr lang="en-US" altLang="zh-TW" dirty="0"/>
              <a:t> (two terms):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altLang="zh-TW" b="1" dirty="0"/>
              <a:t>Loss for real images (`</a:t>
            </a:r>
            <a:r>
              <a:rPr lang="en-US" altLang="zh-TW" b="1" dirty="0" err="1"/>
              <a:t>d_proba_real</a:t>
            </a:r>
            <a:r>
              <a:rPr lang="en-US" altLang="zh-TW" b="1" dirty="0"/>
              <a:t>`)</a:t>
            </a:r>
            <a:r>
              <a:rPr lang="en-US" altLang="zh-TW" dirty="0"/>
              <a:t> → Labels = </a:t>
            </a:r>
            <a:r>
              <a:rPr lang="en-US" altLang="zh-TW" b="1" dirty="0"/>
              <a:t>1s</a:t>
            </a:r>
            <a:r>
              <a:rPr lang="en-US" altLang="zh-TW" dirty="0"/>
              <a:t> (`</a:t>
            </a:r>
            <a:r>
              <a:rPr lang="en-US" altLang="zh-TW" dirty="0" err="1"/>
              <a:t>torch.ones</a:t>
            </a:r>
            <a:r>
              <a:rPr lang="en-US" altLang="zh-TW" dirty="0"/>
              <a:t>()`).</a:t>
            </a:r>
          </a:p>
          <a:p>
            <a:pPr marL="1371600" lvl="2" indent="-457200">
              <a:buFont typeface="+mj-lt"/>
              <a:buAutoNum type="arabicPeriod"/>
            </a:pPr>
            <a:r>
              <a:rPr lang="en-US" altLang="zh-TW" b="1" dirty="0"/>
              <a:t>Loss for fake images (`</a:t>
            </a:r>
            <a:r>
              <a:rPr lang="en-US" altLang="zh-TW" b="1" dirty="0" err="1"/>
              <a:t>d_proba_fake</a:t>
            </a:r>
            <a:r>
              <a:rPr lang="en-US" altLang="zh-TW" b="1" dirty="0"/>
              <a:t>`)</a:t>
            </a:r>
            <a:r>
              <a:rPr lang="en-US" altLang="zh-TW" dirty="0"/>
              <a:t> → Labels = </a:t>
            </a:r>
            <a:r>
              <a:rPr lang="en-US" altLang="zh-TW" b="1" dirty="0"/>
              <a:t>0s</a:t>
            </a:r>
            <a:r>
              <a:rPr lang="en-US" altLang="zh-TW" dirty="0"/>
              <a:t> (`</a:t>
            </a:r>
            <a:r>
              <a:rPr lang="en-US" altLang="zh-TW" dirty="0" err="1"/>
              <a:t>torch.zeros</a:t>
            </a:r>
            <a:r>
              <a:rPr lang="en-US" altLang="zh-TW" dirty="0"/>
              <a:t>()`).</a:t>
            </a:r>
          </a:p>
          <a:p>
            <a:r>
              <a:rPr lang="en-US" altLang="zh-TW" b="1" dirty="0"/>
              <a:t>Implementation Strategy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Use `</a:t>
            </a:r>
            <a:r>
              <a:rPr lang="en-US" altLang="zh-TW" dirty="0" err="1"/>
              <a:t>torch.zeros</a:t>
            </a:r>
            <a:r>
              <a:rPr lang="en-US" altLang="zh-TW" dirty="0"/>
              <a:t>()` or `</a:t>
            </a:r>
            <a:r>
              <a:rPr lang="en-US" altLang="zh-TW" dirty="0" err="1"/>
              <a:t>torch.zeros_like</a:t>
            </a:r>
            <a:r>
              <a:rPr lang="en-US" altLang="zh-TW" dirty="0"/>
              <a:t>()` for fake labels.</a:t>
            </a:r>
          </a:p>
          <a:p>
            <a:pPr lvl="1"/>
            <a:r>
              <a:rPr lang="en-US" altLang="zh-TW" dirty="0"/>
              <a:t>Use `</a:t>
            </a:r>
            <a:r>
              <a:rPr lang="en-US" altLang="zh-TW" dirty="0" err="1"/>
              <a:t>torch.ones</a:t>
            </a:r>
            <a:r>
              <a:rPr lang="en-US" altLang="zh-TW" dirty="0"/>
              <a:t>()` or `</a:t>
            </a:r>
            <a:r>
              <a:rPr lang="en-US" altLang="zh-TW" dirty="0" err="1"/>
              <a:t>torch.ones_like</a:t>
            </a:r>
            <a:r>
              <a:rPr lang="en-US" altLang="zh-TW" dirty="0"/>
              <a:t>()` for real labels.</a:t>
            </a:r>
          </a:p>
          <a:p>
            <a:pPr lvl="1"/>
            <a:r>
              <a:rPr lang="en-US" altLang="zh-TW" dirty="0"/>
              <a:t>Optimize `D` to maximize classification accuracy, and `G` to fool `D`.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389974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2D97536-438B-A232-DFB4-3A6C546A0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CF79D6E-94D2-79A7-3A53-43DC1095A8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GAN.ipynb</a:t>
            </a:r>
            <a:endParaRPr lang="en-US" altLang="zh-TW" dirty="0"/>
          </a:p>
          <a:p>
            <a:r>
              <a:rPr lang="en-US" altLang="zh-TW" dirty="0"/>
              <a:t>Gan.py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7550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5D1F34C-0DDD-55C5-11BD-987EDE5C2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Introducing generative adversarial networks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A5F0842-358B-2A8F-3071-BC3573F04A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Objective</a:t>
            </a:r>
            <a:r>
              <a:rPr lang="en-US" altLang="zh-TW" dirty="0"/>
              <a:t>: Generate synthetic data matching the </a:t>
            </a:r>
            <a:r>
              <a:rPr lang="en-US" altLang="zh-TW" b="1" dirty="0"/>
              <a:t>distribution of real data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Learning Type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Originally </a:t>
            </a:r>
            <a:r>
              <a:rPr lang="en-US" altLang="zh-TW" b="1" dirty="0"/>
              <a:t>unsupervised</a:t>
            </a:r>
            <a:r>
              <a:rPr lang="en-US" altLang="zh-TW" dirty="0"/>
              <a:t> (no labeled data).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Extensions exist in </a:t>
            </a:r>
            <a:r>
              <a:rPr lang="en-US" altLang="zh-TW" b="1" dirty="0"/>
              <a:t>semi-supervised</a:t>
            </a:r>
            <a:r>
              <a:rPr lang="en-US" altLang="zh-TW" dirty="0"/>
              <a:t> and </a:t>
            </a:r>
            <a:r>
              <a:rPr lang="en-US" altLang="zh-TW" b="1" dirty="0"/>
              <a:t>supervised</a:t>
            </a:r>
            <a:r>
              <a:rPr lang="en-US" altLang="zh-TW" dirty="0"/>
              <a:t> domains.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History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Proposed in 2014</a:t>
            </a:r>
            <a:r>
              <a:rPr lang="en-US" altLang="zh-TW" dirty="0"/>
              <a:t> by </a:t>
            </a:r>
            <a:r>
              <a:rPr lang="en-US" altLang="zh-TW" b="1" dirty="0"/>
              <a:t>Ian Goodfellow et al.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First used </a:t>
            </a:r>
            <a:r>
              <a:rPr lang="en-US" altLang="zh-TW" b="1" dirty="0"/>
              <a:t>fully connected layers</a:t>
            </a:r>
            <a:r>
              <a:rPr lang="en-US" altLang="zh-TW" dirty="0"/>
              <a:t> to generate </a:t>
            </a:r>
            <a:r>
              <a:rPr lang="en-US" altLang="zh-TW" b="1" dirty="0"/>
              <a:t>low-resolution MNIST digits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GAN Applications in Computer Vision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Image-to-Image Translation</a:t>
            </a:r>
            <a:r>
              <a:rPr lang="en-US" altLang="zh-TW" dirty="0"/>
              <a:t> → Maps an input image to an output.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Super-Resolution</a:t>
            </a:r>
            <a:r>
              <a:rPr lang="en-US" altLang="zh-TW" dirty="0"/>
              <a:t> → Enhances image resolution.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Image Inpainting</a:t>
            </a:r>
            <a:r>
              <a:rPr lang="en-US" altLang="zh-TW" dirty="0"/>
              <a:t> → Fills missing parts in an image.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Face Generation</a:t>
            </a:r>
            <a:r>
              <a:rPr lang="en-US" altLang="zh-TW" dirty="0"/>
              <a:t> → Models like </a:t>
            </a:r>
            <a:r>
              <a:rPr lang="en-US" altLang="zh-TW" b="1" dirty="0" err="1"/>
              <a:t>StyleGAN</a:t>
            </a:r>
            <a:r>
              <a:rPr lang="en-US" altLang="zh-TW" dirty="0"/>
              <a:t> create high-resolution faces.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Example: </a:t>
            </a:r>
            <a:r>
              <a:rPr lang="en-US" altLang="zh-TW" dirty="0">
                <a:hlinkClick r:id="rId2"/>
              </a:rPr>
              <a:t>thispersondoesnotexist.com</a:t>
            </a:r>
            <a:r>
              <a:rPr lang="en-US" altLang="zh-TW" dirty="0"/>
              <a:t> showcases GAN-generated faces.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464337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6308920-7F98-D368-0DFB-4ECFAEE6A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Improving the quality of synthesized images using a convolutional and Wasserstein GAN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A8C56B1-5F59-40A7-A024-E8A8AA8DB1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b="1" dirty="0"/>
              <a:t>DCGAN (Deep Convolutional GAN)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Proposed in 2016 by Radford, Metz &amp; </a:t>
            </a:r>
            <a:r>
              <a:rPr lang="en-US" altLang="zh-TW" dirty="0" err="1"/>
              <a:t>Chintala</a:t>
            </a:r>
            <a:r>
              <a:rPr lang="en-US" altLang="zh-TW" dirty="0"/>
              <a:t> ([paper](https://arxiv.org/pdf/1511.06434.pdf)).</a:t>
            </a:r>
          </a:p>
          <a:p>
            <a:pPr lvl="1"/>
            <a:r>
              <a:rPr lang="en-US" altLang="zh-TW" dirty="0"/>
              <a:t>Uses </a:t>
            </a:r>
            <a:r>
              <a:rPr lang="en-US" altLang="zh-TW" b="1" dirty="0"/>
              <a:t>convolutional layers</a:t>
            </a:r>
            <a:r>
              <a:rPr lang="en-US" altLang="zh-TW" dirty="0"/>
              <a:t> in both Generator and Discriminator.</a:t>
            </a:r>
          </a:p>
          <a:p>
            <a:pPr lvl="1"/>
            <a:r>
              <a:rPr lang="en-US" altLang="zh-TW" dirty="0"/>
              <a:t>Starts by </a:t>
            </a:r>
            <a:r>
              <a:rPr lang="en-US" altLang="zh-TW" b="1" dirty="0"/>
              <a:t>projecting latent vector (`z`)</a:t>
            </a:r>
            <a:r>
              <a:rPr lang="en-US" altLang="zh-TW" dirty="0"/>
              <a:t> using a fully connected layer.</a:t>
            </a:r>
          </a:p>
          <a:p>
            <a:pPr lvl="1"/>
            <a:r>
              <a:rPr lang="en-US" altLang="zh-TW" b="1" dirty="0"/>
              <a:t>Transposed Convolution</a:t>
            </a:r>
            <a:r>
              <a:rPr lang="en-US" altLang="zh-TW" dirty="0"/>
              <a:t> then </a:t>
            </a:r>
            <a:r>
              <a:rPr lang="en-US" altLang="zh-TW" b="1" dirty="0" err="1"/>
              <a:t>upsamples</a:t>
            </a:r>
            <a:r>
              <a:rPr lang="en-US" altLang="zh-TW" b="1" dirty="0"/>
              <a:t> feature maps</a:t>
            </a:r>
            <a:r>
              <a:rPr lang="en-US" altLang="zh-TW" dirty="0"/>
              <a:t> to desired output size.</a:t>
            </a:r>
          </a:p>
          <a:p>
            <a:r>
              <a:rPr lang="en-US" altLang="zh-TW" b="1" dirty="0"/>
              <a:t>Key Techniques</a:t>
            </a:r>
            <a:r>
              <a:rPr lang="en-US" altLang="zh-TW" dirty="0"/>
              <a:t>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b="1" dirty="0"/>
              <a:t>Transposed Convolution</a:t>
            </a:r>
            <a:r>
              <a:rPr lang="en-US" altLang="zh-TW" dirty="0"/>
              <a:t> → Enables </a:t>
            </a:r>
            <a:r>
              <a:rPr lang="en-US" altLang="zh-TW" dirty="0" err="1"/>
              <a:t>upsampling</a:t>
            </a:r>
            <a:r>
              <a:rPr lang="en-US" altLang="zh-TW" dirty="0"/>
              <a:t> for </a:t>
            </a:r>
            <a:r>
              <a:rPr lang="en-US" altLang="zh-TW" b="1" dirty="0"/>
              <a:t>higher-quality image generation</a:t>
            </a:r>
            <a:r>
              <a:rPr lang="en-US" altLang="zh-TW" dirty="0"/>
              <a:t>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b="1" dirty="0"/>
              <a:t>Batch Normalization (`</a:t>
            </a:r>
            <a:r>
              <a:rPr lang="en-US" altLang="zh-TW" b="1" dirty="0" err="1"/>
              <a:t>BatchNorm</a:t>
            </a:r>
            <a:r>
              <a:rPr lang="en-US" altLang="zh-TW" b="1" dirty="0"/>
              <a:t>`)</a:t>
            </a:r>
            <a:r>
              <a:rPr lang="en-US" altLang="zh-TW" dirty="0"/>
              <a:t> → Helps stabilize training &amp; improve convergence.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b="1" dirty="0"/>
              <a:t>Wasserstein GAN (WGAN)</a:t>
            </a:r>
            <a:r>
              <a:rPr lang="en-US" altLang="zh-TW" dirty="0"/>
              <a:t> → Improves GAN training by </a:t>
            </a:r>
            <a:r>
              <a:rPr lang="en-US" altLang="zh-TW" b="1" dirty="0"/>
              <a:t>addressing vanishing gradients</a:t>
            </a:r>
            <a:r>
              <a:rPr lang="en-US" altLang="zh-TW" dirty="0"/>
              <a:t> and mode collapse.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976594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AD5C9AD-9A4B-B4F3-5731-6871CB2D0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Transposed convolution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77CBB7A-B500-9890-F07C-AB3F17189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TW" b="1" dirty="0"/>
              <a:t>Standard Convolution</a:t>
            </a:r>
            <a:r>
              <a:rPr lang="en-US" altLang="zh-TW" dirty="0"/>
              <a:t> → Typically </a:t>
            </a:r>
            <a:r>
              <a:rPr lang="en-US" altLang="zh-TW" b="1" dirty="0" err="1"/>
              <a:t>downsamples</a:t>
            </a:r>
            <a:r>
              <a:rPr lang="en-US" altLang="zh-TW" dirty="0"/>
              <a:t> feature maps (e.g., stride of `2` or pooling).</a:t>
            </a:r>
          </a:p>
          <a:p>
            <a:r>
              <a:rPr lang="en-US" altLang="zh-TW" b="1" dirty="0"/>
              <a:t>Transposed Convolution</a:t>
            </a:r>
            <a:r>
              <a:rPr lang="en-US" altLang="zh-TW" dirty="0"/>
              <a:t> → Used to </a:t>
            </a:r>
            <a:r>
              <a:rPr lang="en-US" altLang="zh-TW" b="1" dirty="0" err="1"/>
              <a:t>upsample</a:t>
            </a:r>
            <a:r>
              <a:rPr lang="en-US" altLang="zh-TW" dirty="0"/>
              <a:t> feature maps, expanding spatial dimensions.</a:t>
            </a:r>
          </a:p>
          <a:p>
            <a:r>
              <a:rPr lang="en-US" altLang="zh-TW" b="1" dirty="0"/>
              <a:t>Key Idea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Given an `n × n` input feature map, a </a:t>
            </a:r>
            <a:r>
              <a:rPr lang="en-US" altLang="zh-TW" b="1" dirty="0"/>
              <a:t>standard convolution</a:t>
            </a:r>
            <a:r>
              <a:rPr lang="en-US" altLang="zh-TW" dirty="0"/>
              <a:t> with stride &amp; padding produces an `m × m` output.</a:t>
            </a:r>
          </a:p>
          <a:p>
            <a:pPr lvl="1"/>
            <a:r>
              <a:rPr lang="en-US" altLang="zh-TW" dirty="0"/>
              <a:t>Transposed convolution </a:t>
            </a:r>
            <a:r>
              <a:rPr lang="en-US" altLang="zh-TW" b="1" dirty="0"/>
              <a:t>reverses</a:t>
            </a:r>
            <a:r>
              <a:rPr lang="en-US" altLang="zh-TW" dirty="0"/>
              <a:t> this process: Expands `m × m` back to `n × n`, while </a:t>
            </a:r>
            <a:r>
              <a:rPr lang="en-US" altLang="zh-TW" b="1" dirty="0"/>
              <a:t>preserving connectivity</a:t>
            </a:r>
            <a:r>
              <a:rPr lang="en-US" altLang="zh-TW" dirty="0"/>
              <a:t> patterns.</a:t>
            </a:r>
          </a:p>
          <a:p>
            <a:pPr lvl="1"/>
            <a:r>
              <a:rPr lang="en-US" altLang="zh-TW" dirty="0"/>
              <a:t>This operation does </a:t>
            </a:r>
            <a:r>
              <a:rPr lang="en-US" altLang="zh-TW" b="1" dirty="0"/>
              <a:t>not recover original values</a:t>
            </a:r>
            <a:r>
              <a:rPr lang="en-US" altLang="zh-TW" dirty="0"/>
              <a:t>, only the </a:t>
            </a:r>
            <a:r>
              <a:rPr lang="en-US" altLang="zh-TW" b="1" dirty="0"/>
              <a:t>shape transformation</a:t>
            </a:r>
            <a:r>
              <a:rPr lang="en-US" altLang="zh-TW" dirty="0"/>
              <a:t>.</a:t>
            </a:r>
          </a:p>
          <a:p>
            <a:r>
              <a:rPr lang="en-US" altLang="zh-TW" b="1" dirty="0"/>
              <a:t>Why It’s Important?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Used in </a:t>
            </a:r>
            <a:r>
              <a:rPr lang="en-US" altLang="zh-TW" b="1" dirty="0"/>
              <a:t>GANs &amp; image generation</a:t>
            </a:r>
            <a:r>
              <a:rPr lang="en-US" altLang="zh-TW" dirty="0"/>
              <a:t> (e.g., DCGAN).</a:t>
            </a:r>
          </a:p>
          <a:p>
            <a:pPr lvl="1"/>
            <a:r>
              <a:rPr lang="en-US" altLang="zh-TW" dirty="0"/>
              <a:t>Essential for </a:t>
            </a:r>
            <a:r>
              <a:rPr lang="en-US" altLang="zh-TW" b="1" dirty="0" err="1"/>
              <a:t>upsampling</a:t>
            </a:r>
            <a:r>
              <a:rPr lang="en-US" altLang="zh-TW" b="1" dirty="0"/>
              <a:t> feature maps in decoder networks</a:t>
            </a:r>
            <a:r>
              <a:rPr lang="en-US" altLang="zh-TW" dirty="0"/>
              <a:t> (e.g., image segmentation).</a:t>
            </a:r>
          </a:p>
          <a:p>
            <a:pPr lvl="1"/>
            <a:r>
              <a:rPr lang="en-US" altLang="zh-TW" dirty="0"/>
              <a:t>Helps reconstruct </a:t>
            </a:r>
            <a:r>
              <a:rPr lang="en-US" altLang="zh-TW" b="1" dirty="0"/>
              <a:t>higher-resolution outputs</a:t>
            </a:r>
            <a:r>
              <a:rPr lang="en-US" altLang="zh-TW" dirty="0"/>
              <a:t> while maintaining local structure.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000002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551C67A-739C-9B1B-0FDF-92C017370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3E3836EF-E683-086F-569E-ED58829AD6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5730" y="2048396"/>
            <a:ext cx="9240540" cy="3905795"/>
          </a:xfrm>
        </p:spPr>
      </p:pic>
    </p:spTree>
    <p:extLst>
      <p:ext uri="{BB962C8B-B14F-4D97-AF65-F5344CB8AC3E}">
        <p14:creationId xmlns:p14="http://schemas.microsoft.com/office/powerpoint/2010/main" val="5201881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E2F7322-ACB3-725D-1DC7-F27231F65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954EB207-C3F8-7318-7431-E651E322F6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Mechanism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Inserts </a:t>
            </a:r>
            <a:r>
              <a:rPr lang="en-US" altLang="zh-TW" b="1" dirty="0"/>
              <a:t>zeros between input elements</a:t>
            </a:r>
            <a:r>
              <a:rPr lang="en-US" altLang="zh-TW" dirty="0"/>
              <a:t> to expand spatial dimensions.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Maintains </a:t>
            </a:r>
            <a:r>
              <a:rPr lang="en-US" altLang="zh-TW" b="1" dirty="0"/>
              <a:t>connectivity patterns</a:t>
            </a:r>
            <a:r>
              <a:rPr lang="en-US" altLang="zh-TW" dirty="0"/>
              <a:t> from the original feature map.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Example (4×4 input, stride 2×2, kernel 2×2)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Step 1</a:t>
            </a:r>
            <a:r>
              <a:rPr lang="en-US" altLang="zh-TW" dirty="0"/>
              <a:t> → Insert zeros → Expands input to </a:t>
            </a:r>
            <a:r>
              <a:rPr lang="en-US" altLang="zh-TW" b="1" dirty="0"/>
              <a:t>9×9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Step 2</a:t>
            </a:r>
            <a:r>
              <a:rPr lang="en-US" altLang="zh-TW" dirty="0"/>
              <a:t> → Apply </a:t>
            </a:r>
            <a:r>
              <a:rPr lang="en-US" altLang="zh-TW" b="1" dirty="0"/>
              <a:t>standard convolution</a:t>
            </a:r>
            <a:r>
              <a:rPr lang="en-US" altLang="zh-TW" dirty="0"/>
              <a:t> → Produces </a:t>
            </a:r>
            <a:r>
              <a:rPr lang="en-US" altLang="zh-TW" b="1" dirty="0"/>
              <a:t>8×8</a:t>
            </a:r>
            <a:r>
              <a:rPr lang="en-US" altLang="zh-TW" dirty="0"/>
              <a:t> output.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Step 3</a:t>
            </a:r>
            <a:r>
              <a:rPr lang="en-US" altLang="zh-TW" dirty="0"/>
              <a:t> → Verify reversibility: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Regular </a:t>
            </a:r>
            <a:r>
              <a:rPr lang="en-US" altLang="zh-TW" b="1" dirty="0"/>
              <a:t>convolution on 8×8</a:t>
            </a:r>
            <a:r>
              <a:rPr lang="en-US" altLang="zh-TW" dirty="0"/>
              <a:t> (stride 2) → Restores original </a:t>
            </a:r>
            <a:r>
              <a:rPr lang="en-US" altLang="zh-TW" b="1" dirty="0"/>
              <a:t>4×4</a:t>
            </a:r>
            <a:r>
              <a:rPr lang="en-US" altLang="zh-TW" dirty="0"/>
              <a:t> size.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Why It’s Useful?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Allows </a:t>
            </a:r>
            <a:r>
              <a:rPr lang="en-US" altLang="zh-TW" b="1" dirty="0" err="1"/>
              <a:t>upsampling</a:t>
            </a:r>
            <a:r>
              <a:rPr lang="en-US" altLang="zh-TW" dirty="0"/>
              <a:t> while retaining structured patterns.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Essential for </a:t>
            </a:r>
            <a:r>
              <a:rPr lang="en-US" altLang="zh-TW" b="1" dirty="0"/>
              <a:t>DCGAN</a:t>
            </a:r>
            <a:r>
              <a:rPr lang="en-US" altLang="zh-TW" dirty="0"/>
              <a:t>, </a:t>
            </a:r>
            <a:r>
              <a:rPr lang="en-US" altLang="zh-TW" b="1" dirty="0"/>
              <a:t>segmentation models</a:t>
            </a:r>
            <a:r>
              <a:rPr lang="en-US" altLang="zh-TW" dirty="0"/>
              <a:t>, and image reconstruction tasks.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550271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FAC00BF-90FE-04FE-D5E4-057C94AB1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A2BC13D5-BF64-B8A1-CC1D-10AF45EFA7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5961" y="1825625"/>
            <a:ext cx="7660078" cy="4351338"/>
          </a:xfrm>
        </p:spPr>
      </p:pic>
    </p:spTree>
    <p:extLst>
      <p:ext uri="{BB962C8B-B14F-4D97-AF65-F5344CB8AC3E}">
        <p14:creationId xmlns:p14="http://schemas.microsoft.com/office/powerpoint/2010/main" val="34729507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37CD28D-DC89-2375-0855-E15204410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Batch normalization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DAEEFAE-D090-4EE6-204A-D969AA50CD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Why </a:t>
            </a:r>
            <a:r>
              <a:rPr lang="en-US" altLang="zh-TW" b="1" dirty="0" err="1"/>
              <a:t>BatchNorm</a:t>
            </a:r>
            <a:r>
              <a:rPr lang="en-US" altLang="zh-TW" b="1" dirty="0"/>
              <a:t>?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Introduced in 2015 by Sergey </a:t>
            </a:r>
            <a:r>
              <a:rPr lang="en-US" altLang="zh-TW" dirty="0" err="1"/>
              <a:t>Ioffe</a:t>
            </a:r>
            <a:r>
              <a:rPr lang="en-US" altLang="zh-TW" dirty="0"/>
              <a:t> &amp; Christian </a:t>
            </a:r>
            <a:r>
              <a:rPr lang="en-US" altLang="zh-TW" dirty="0" err="1"/>
              <a:t>Szegedy</a:t>
            </a:r>
            <a:r>
              <a:rPr lang="en-US" altLang="zh-TW" dirty="0"/>
              <a:t> ([paper](https://arxiv.org/pdf/1502.03167.pdf)).</a:t>
            </a:r>
          </a:p>
          <a:p>
            <a:pPr lvl="1"/>
            <a:r>
              <a:rPr lang="en-US" altLang="zh-TW" b="1" dirty="0"/>
              <a:t>Normalizes layer inputs</a:t>
            </a:r>
            <a:r>
              <a:rPr lang="en-US" altLang="zh-TW" dirty="0"/>
              <a:t> → Prevents distribution shifts during training.</a:t>
            </a:r>
          </a:p>
          <a:p>
            <a:pPr lvl="1"/>
            <a:r>
              <a:rPr lang="en-US" altLang="zh-TW" b="1" dirty="0"/>
              <a:t>Speeds up convergence</a:t>
            </a:r>
            <a:r>
              <a:rPr lang="en-US" altLang="zh-TW" dirty="0"/>
              <a:t> → Helps stabilize training in deep networks.</a:t>
            </a:r>
          </a:p>
          <a:p>
            <a:r>
              <a:rPr lang="en-US" altLang="zh-TW" b="1" dirty="0" err="1"/>
              <a:t>BatchNorm</a:t>
            </a:r>
            <a:r>
              <a:rPr lang="en-US" altLang="zh-TW" b="1" dirty="0"/>
              <a:t> Applied to Feature Maps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Operates on </a:t>
            </a:r>
            <a:r>
              <a:rPr lang="en-US" altLang="zh-TW" b="1" dirty="0"/>
              <a:t>mini-batches of data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Works with </a:t>
            </a:r>
            <a:r>
              <a:rPr lang="en-US" altLang="zh-TW" b="1" dirty="0"/>
              <a:t>pre-activation feature maps</a:t>
            </a:r>
            <a:r>
              <a:rPr lang="en-US" altLang="zh-TW" dirty="0"/>
              <a:t> in a </a:t>
            </a:r>
            <a:r>
              <a:rPr lang="en-US" altLang="zh-TW" b="1" dirty="0"/>
              <a:t>4D tensor</a:t>
            </a:r>
            <a:r>
              <a:rPr lang="en-US" altLang="zh-TW" dirty="0"/>
              <a:t> `[</a:t>
            </a:r>
            <a:r>
              <a:rPr lang="en-US" altLang="zh-TW" dirty="0" err="1"/>
              <a:t>m×c×h×w</a:t>
            </a:r>
            <a:r>
              <a:rPr lang="en-US" altLang="zh-TW" dirty="0"/>
              <a:t>]`:</a:t>
            </a:r>
          </a:p>
          <a:p>
            <a:pPr lvl="2"/>
            <a:r>
              <a:rPr lang="en-US" altLang="zh-TW" dirty="0"/>
              <a:t>`m` = batch size.</a:t>
            </a:r>
          </a:p>
          <a:p>
            <a:pPr lvl="2"/>
            <a:r>
              <a:rPr lang="en-US" altLang="zh-TW" dirty="0"/>
              <a:t>`c` = number of channels.</a:t>
            </a:r>
          </a:p>
          <a:p>
            <a:pPr lvl="2"/>
            <a:r>
              <a:rPr lang="en-US" altLang="zh-TW" dirty="0"/>
              <a:t>`</a:t>
            </a:r>
            <a:r>
              <a:rPr lang="en-US" altLang="zh-TW" dirty="0" err="1"/>
              <a:t>h×w</a:t>
            </a:r>
            <a:r>
              <a:rPr lang="en-US" altLang="zh-TW" dirty="0"/>
              <a:t>` = spatial dimensions.</a:t>
            </a:r>
          </a:p>
        </p:txBody>
      </p:sp>
    </p:spTree>
    <p:extLst>
      <p:ext uri="{BB962C8B-B14F-4D97-AF65-F5344CB8AC3E}">
        <p14:creationId xmlns:p14="http://schemas.microsoft.com/office/powerpoint/2010/main" val="24544459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56C1C4-A75D-50BE-2C7B-E1330E92A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383D68E-4890-DBDA-3845-E4892FB960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b="1" dirty="0"/>
              <a:t>Three Key Steps</a:t>
            </a:r>
            <a:r>
              <a:rPr lang="en-US" altLang="zh-TW" dirty="0"/>
              <a:t>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b="1" dirty="0"/>
              <a:t>Compute batch statistics</a:t>
            </a:r>
            <a:r>
              <a:rPr lang="en-US" altLang="zh-TW" dirty="0"/>
              <a:t> (mean &amp; variance).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b="1" dirty="0"/>
              <a:t>Normalize feature maps</a:t>
            </a:r>
            <a:r>
              <a:rPr lang="en-US" altLang="zh-TW" dirty="0"/>
              <a:t> using computed statistics.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altLang="zh-TW" b="1" dirty="0"/>
              <a:t>Scale &amp; shift</a:t>
            </a:r>
            <a:r>
              <a:rPr lang="en-US" altLang="zh-TW" dirty="0"/>
              <a:t> using learnable parameters (`γ` and `β`) to restore representational power.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751034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50F6DFE-647B-744A-D578-9190AD70F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D8456028-5799-59D3-D1E8-C47B570F77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4102" y="1825625"/>
            <a:ext cx="7483795" cy="4351338"/>
          </a:xfrm>
        </p:spPr>
      </p:pic>
    </p:spTree>
    <p:extLst>
      <p:ext uri="{BB962C8B-B14F-4D97-AF65-F5344CB8AC3E}">
        <p14:creationId xmlns:p14="http://schemas.microsoft.com/office/powerpoint/2010/main" val="28490280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4DE2E0-B00F-3835-5BD7-D2EA930D4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56E07403-0ACE-5EC1-D0E8-2C0419C003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9066" y="1825625"/>
            <a:ext cx="6073867" cy="4351338"/>
          </a:xfrm>
        </p:spPr>
      </p:pic>
    </p:spTree>
    <p:extLst>
      <p:ext uri="{BB962C8B-B14F-4D97-AF65-F5344CB8AC3E}">
        <p14:creationId xmlns:p14="http://schemas.microsoft.com/office/powerpoint/2010/main" val="25367874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BDDBEE7-49BC-F7BB-2C85-7E5255278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3EBC898-8327-BBBB-322C-658F2F4641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Step 1: Compute Batch Statistics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Calculate </a:t>
            </a:r>
            <a:r>
              <a:rPr lang="en-US" altLang="zh-TW" b="1" dirty="0"/>
              <a:t>mean (`</a:t>
            </a:r>
            <a:r>
              <a:rPr lang="el-GR" altLang="zh-TW" b="1" dirty="0"/>
              <a:t>μ_</a:t>
            </a:r>
            <a:r>
              <a:rPr lang="en-US" altLang="zh-TW" b="1" dirty="0"/>
              <a:t>B`)</a:t>
            </a:r>
            <a:r>
              <a:rPr lang="en-US" altLang="zh-TW" dirty="0"/>
              <a:t> and </a:t>
            </a:r>
            <a:r>
              <a:rPr lang="en-US" altLang="zh-TW" b="1" dirty="0"/>
              <a:t>standard deviation (`</a:t>
            </a:r>
            <a:r>
              <a:rPr lang="el-GR" altLang="zh-TW" b="1" dirty="0"/>
              <a:t>σ_</a:t>
            </a:r>
            <a:r>
              <a:rPr lang="en-US" altLang="zh-TW" b="1" dirty="0"/>
              <a:t>B`)</a:t>
            </a:r>
            <a:r>
              <a:rPr lang="en-US" altLang="zh-TW" dirty="0"/>
              <a:t> for the mini-batch.</a:t>
            </a:r>
          </a:p>
          <a:p>
            <a:pPr lvl="1"/>
            <a:r>
              <a:rPr lang="en-US" altLang="zh-TW" dirty="0"/>
              <a:t>Both `</a:t>
            </a:r>
            <a:r>
              <a:rPr lang="el-GR" altLang="zh-TW" dirty="0"/>
              <a:t>μ_</a:t>
            </a:r>
            <a:r>
              <a:rPr lang="en-US" altLang="zh-TW" dirty="0"/>
              <a:t>B` and `</a:t>
            </a:r>
            <a:r>
              <a:rPr lang="el-GR" altLang="zh-TW" dirty="0"/>
              <a:t>σ_</a:t>
            </a:r>
            <a:r>
              <a:rPr lang="en-US" altLang="zh-TW" dirty="0"/>
              <a:t>B` are </a:t>
            </a:r>
            <a:r>
              <a:rPr lang="en-US" altLang="zh-TW" b="1" dirty="0"/>
              <a:t>vectors of size `c`</a:t>
            </a:r>
            <a:r>
              <a:rPr lang="en-US" altLang="zh-TW" dirty="0"/>
              <a:t> (number of channels).</a:t>
            </a:r>
          </a:p>
          <a:p>
            <a:r>
              <a:rPr lang="en-US" altLang="zh-TW" b="1" dirty="0"/>
              <a:t>Step 2: Apply Normalization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Use </a:t>
            </a:r>
            <a:r>
              <a:rPr lang="en-US" altLang="zh-TW" b="1" dirty="0"/>
              <a:t>z-score normalization</a:t>
            </a:r>
            <a:r>
              <a:rPr lang="en-US" altLang="zh-TW" dirty="0"/>
              <a:t> to standardize net inputs (`</a:t>
            </a:r>
            <a:r>
              <a:rPr lang="en-US" altLang="zh-TW" dirty="0" err="1"/>
              <a:t>Z_std</a:t>
            </a:r>
            <a:r>
              <a:rPr lang="en-US" altLang="zh-TW" dirty="0"/>
              <a:t>[</a:t>
            </a:r>
            <a:r>
              <a:rPr lang="en-US" altLang="zh-TW" dirty="0" err="1"/>
              <a:t>i</a:t>
            </a:r>
            <a:r>
              <a:rPr lang="en-US" altLang="zh-TW" dirty="0"/>
              <a:t>]`).</a:t>
            </a:r>
          </a:p>
          <a:p>
            <a:pPr lvl="1"/>
            <a:r>
              <a:rPr lang="en-US" altLang="zh-TW" dirty="0"/>
              <a:t>Ensures </a:t>
            </a:r>
            <a:r>
              <a:rPr lang="en-US" altLang="zh-TW" b="1" dirty="0"/>
              <a:t>mean-centered</a:t>
            </a:r>
            <a:r>
              <a:rPr lang="en-US" altLang="zh-TW" dirty="0"/>
              <a:t> activations with unit variance → Improves optimization.</a:t>
            </a:r>
          </a:p>
          <a:p>
            <a:r>
              <a:rPr lang="en-US" altLang="zh-TW" b="1" dirty="0"/>
              <a:t>Step 3: Learnable Shift &amp; Scale Parameters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Parameters </a:t>
            </a:r>
            <a:r>
              <a:rPr lang="el-GR" altLang="zh-TW" b="1" dirty="0"/>
              <a:t>β &amp; γ</a:t>
            </a:r>
            <a:r>
              <a:rPr lang="el-GR" altLang="zh-TW" dirty="0"/>
              <a:t> </a:t>
            </a:r>
            <a:r>
              <a:rPr lang="en-US" altLang="zh-TW" dirty="0"/>
              <a:t>adjust feature distribution post-normalization.</a:t>
            </a:r>
          </a:p>
          <a:p>
            <a:pPr lvl="1"/>
            <a:r>
              <a:rPr lang="en-US" altLang="zh-TW" dirty="0"/>
              <a:t>Prevents overly rigid feature standardization, </a:t>
            </a:r>
            <a:r>
              <a:rPr lang="en-US" altLang="zh-TW" b="1" dirty="0"/>
              <a:t>preserving flexibility</a:t>
            </a:r>
            <a:r>
              <a:rPr lang="en-US" altLang="zh-TW" dirty="0"/>
              <a:t>.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96530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36C6938-08C0-072C-1EB7-3C992F7B2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Starting with autoencoders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461D493-B5BD-7F9B-BA32-E50E4EDC6E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b="1" dirty="0"/>
              <a:t>Purpose</a:t>
            </a:r>
            <a:r>
              <a:rPr lang="en-US" altLang="zh-TW" dirty="0"/>
              <a:t>: Compress and decompress training data.</a:t>
            </a:r>
          </a:p>
          <a:p>
            <a:r>
              <a:rPr lang="en-US" altLang="zh-TW" b="1" dirty="0"/>
              <a:t>Key Components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/>
              <a:t>Encoder</a:t>
            </a:r>
            <a:r>
              <a:rPr lang="en-US" altLang="zh-TW" dirty="0"/>
              <a:t> → Converts </a:t>
            </a:r>
            <a:r>
              <a:rPr lang="en-US" altLang="zh-TW" b="1" dirty="0"/>
              <a:t>d-dimensional input</a:t>
            </a:r>
            <a:r>
              <a:rPr lang="en-US" altLang="zh-TW" dirty="0"/>
              <a:t> (`x`) into a </a:t>
            </a:r>
            <a:r>
              <a:rPr lang="en-US" altLang="zh-TW" b="1" dirty="0"/>
              <a:t>p-dimensional latent vector</a:t>
            </a:r>
            <a:r>
              <a:rPr lang="en-US" altLang="zh-TW" dirty="0"/>
              <a:t> (`z`), where `p &lt; d` (compression).</a:t>
            </a:r>
          </a:p>
          <a:p>
            <a:pPr lvl="1"/>
            <a:r>
              <a:rPr lang="en-US" altLang="zh-TW" b="1" dirty="0"/>
              <a:t>Decoder</a:t>
            </a:r>
            <a:r>
              <a:rPr lang="en-US" altLang="zh-TW" dirty="0"/>
              <a:t> → Reconstructs the original input (`x̂`) from `z` (`x̂ = g(z)`, decompression).</a:t>
            </a:r>
          </a:p>
          <a:p>
            <a:r>
              <a:rPr lang="en-US" altLang="zh-TW" b="1" dirty="0"/>
              <a:t>Latent Vector (`z`)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Acts as a </a:t>
            </a:r>
            <a:r>
              <a:rPr lang="en-US" altLang="zh-TW" b="1" dirty="0"/>
              <a:t>compact feature representation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Captures key attributes of the input while reducing dimensionality.</a:t>
            </a:r>
          </a:p>
          <a:p>
            <a:r>
              <a:rPr lang="en-US" altLang="zh-TW" b="1" dirty="0"/>
              <a:t>Architecture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Consists of </a:t>
            </a:r>
            <a:r>
              <a:rPr lang="en-US" altLang="zh-TW" b="1" dirty="0"/>
              <a:t>two networks</a:t>
            </a:r>
            <a:r>
              <a:rPr lang="en-US" altLang="zh-TW" dirty="0"/>
              <a:t>: an encoder and a decoder.</a:t>
            </a:r>
          </a:p>
          <a:p>
            <a:r>
              <a:rPr lang="en-US" altLang="zh-TW" dirty="0"/>
              <a:t>Each part typically includes </a:t>
            </a:r>
            <a:r>
              <a:rPr lang="en-US" altLang="zh-TW" b="1" dirty="0"/>
              <a:t>fully connected layers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5431216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319B8FC-F370-B4DE-7B93-410BC02D7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8DD93EE-0498-B52C-9640-F7CFA96192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b="1" dirty="0"/>
              <a:t>Training vs. Evaluation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/>
              <a:t>During training</a:t>
            </a:r>
            <a:r>
              <a:rPr lang="en-US" altLang="zh-TW" dirty="0"/>
              <a:t>, running averages of `</a:t>
            </a:r>
            <a:r>
              <a:rPr lang="el-GR" altLang="zh-TW" dirty="0"/>
              <a:t>μ_</a:t>
            </a:r>
            <a:r>
              <a:rPr lang="en-US" altLang="zh-TW" dirty="0"/>
              <a:t>B` and `</a:t>
            </a:r>
            <a:r>
              <a:rPr lang="el-GR" altLang="zh-TW" dirty="0"/>
              <a:t>σ_</a:t>
            </a:r>
            <a:r>
              <a:rPr lang="en-US" altLang="zh-TW" dirty="0"/>
              <a:t>B²` are continuously updated.</a:t>
            </a:r>
          </a:p>
          <a:p>
            <a:pPr lvl="1"/>
            <a:r>
              <a:rPr lang="en-US" altLang="zh-TW" b="1" dirty="0"/>
              <a:t>During evaluation</a:t>
            </a:r>
            <a:r>
              <a:rPr lang="en-US" altLang="zh-TW" dirty="0"/>
              <a:t>, these stored statistics are used for normalization.</a:t>
            </a:r>
          </a:p>
          <a:p>
            <a:r>
              <a:rPr lang="en-US" altLang="zh-TW" b="1" dirty="0" err="1"/>
              <a:t>PyTorch</a:t>
            </a:r>
            <a:r>
              <a:rPr lang="en-US" altLang="zh-TW" b="1" dirty="0"/>
              <a:t> Implementation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`nn.BatchNorm2d()` → For </a:t>
            </a:r>
            <a:r>
              <a:rPr lang="en-US" altLang="zh-TW" b="1" dirty="0"/>
              <a:t>2D feature maps (images)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`nn.BatchNorm1d()` → For </a:t>
            </a:r>
            <a:r>
              <a:rPr lang="en-US" altLang="zh-TW" b="1" dirty="0"/>
              <a:t>1D input vectors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15483575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0D4AD25-57C9-FA43-76D3-1DBD3ECC3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Implementing the generator and discriminator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80AC4D87-36B2-F596-560F-9219E8AF7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Generator (`G`) 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Takes a </a:t>
            </a:r>
            <a:r>
              <a:rPr lang="en-US" altLang="zh-TW" b="1" dirty="0"/>
              <a:t>latent vector (`z`) of size 100</a:t>
            </a:r>
            <a:r>
              <a:rPr lang="en-US" altLang="zh-TW" dirty="0"/>
              <a:t> as input.</a:t>
            </a:r>
          </a:p>
          <a:p>
            <a:pPr lvl="1"/>
            <a:r>
              <a:rPr lang="en-US" altLang="zh-TW" dirty="0"/>
              <a:t>Uses </a:t>
            </a:r>
            <a:r>
              <a:rPr lang="en-US" altLang="zh-TW" b="1" dirty="0"/>
              <a:t>`nn.ConvTranspose2d()`</a:t>
            </a:r>
            <a:r>
              <a:rPr lang="en-US" altLang="zh-TW" dirty="0"/>
              <a:t> to </a:t>
            </a:r>
            <a:r>
              <a:rPr lang="en-US" altLang="zh-TW" b="1" dirty="0" err="1"/>
              <a:t>upsample</a:t>
            </a:r>
            <a:r>
              <a:rPr lang="en-US" altLang="zh-TW" dirty="0"/>
              <a:t> feature maps progressively.</a:t>
            </a:r>
          </a:p>
          <a:p>
            <a:pPr lvl="1"/>
            <a:r>
              <a:rPr lang="en-US" altLang="zh-TW" b="1" dirty="0"/>
              <a:t>Spatial resolution expands to `28×28`</a:t>
            </a:r>
            <a:r>
              <a:rPr lang="en-US" altLang="zh-TW" dirty="0"/>
              <a:t> (matching MNIST dimensions).</a:t>
            </a:r>
          </a:p>
          <a:p>
            <a:pPr lvl="1"/>
            <a:r>
              <a:rPr lang="en-US" altLang="zh-TW" b="1" dirty="0"/>
              <a:t>Channel count reduces by half after each transposed convolution</a:t>
            </a:r>
            <a:r>
              <a:rPr lang="en-US" altLang="zh-TW" dirty="0"/>
              <a:t>, except for the last layer.</a:t>
            </a:r>
          </a:p>
          <a:p>
            <a:pPr lvl="1"/>
            <a:r>
              <a:rPr lang="en-US" altLang="zh-TW" dirty="0"/>
              <a:t>Last layer outputs a </a:t>
            </a:r>
            <a:r>
              <a:rPr lang="en-US" altLang="zh-TW" b="1" dirty="0"/>
              <a:t>grayscale image (single-channel)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Each transposed convolution is followed by </a:t>
            </a:r>
            <a:r>
              <a:rPr lang="en-US" altLang="zh-TW" b="1" dirty="0" err="1"/>
              <a:t>BatchNorm</a:t>
            </a:r>
            <a:r>
              <a:rPr lang="en-US" altLang="zh-TW" b="1" dirty="0"/>
              <a:t> &amp; Leaky </a:t>
            </a:r>
            <a:r>
              <a:rPr lang="en-US" altLang="zh-TW" b="1" dirty="0" err="1"/>
              <a:t>ReLU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Final layer uses </a:t>
            </a:r>
            <a:r>
              <a:rPr lang="en-US" altLang="zh-TW" b="1" dirty="0"/>
              <a:t>tanh activation</a:t>
            </a:r>
            <a:r>
              <a:rPr lang="en-US" altLang="zh-TW" dirty="0"/>
              <a:t> (without </a:t>
            </a:r>
            <a:r>
              <a:rPr lang="en-US" altLang="zh-TW" dirty="0" err="1"/>
              <a:t>BatchNorm</a:t>
            </a:r>
            <a:r>
              <a:rPr lang="en-US" altLang="zh-TW" dirty="0"/>
              <a:t>) to ensure pixel values are within `(-1,1)` range.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281215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3FAA58B-1584-89FE-9A3C-0ECE3905E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F52F2FFB-BD18-6C65-B11F-B993C8606E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8176" y="1825625"/>
            <a:ext cx="9075648" cy="4351338"/>
          </a:xfrm>
        </p:spPr>
      </p:pic>
    </p:spTree>
    <p:extLst>
      <p:ext uri="{BB962C8B-B14F-4D97-AF65-F5344CB8AC3E}">
        <p14:creationId xmlns:p14="http://schemas.microsoft.com/office/powerpoint/2010/main" val="417371985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656501C-B22C-BC4C-6262-8242C08FB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FA286F0-D0B7-B8DD-2C17-B593955367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TW" b="1" dirty="0"/>
              <a:t>Input</a:t>
            </a:r>
            <a:r>
              <a:rPr lang="en-US" altLang="zh-TW" dirty="0"/>
              <a:t>: Takes </a:t>
            </a:r>
            <a:r>
              <a:rPr lang="en-US" altLang="zh-TW" b="1" dirty="0"/>
              <a:t>grayscale images</a:t>
            </a:r>
            <a:r>
              <a:rPr lang="en-US" altLang="zh-TW" dirty="0"/>
              <a:t> of shape `1×28×28` (from MNIST dataset).</a:t>
            </a:r>
          </a:p>
          <a:p>
            <a:r>
              <a:rPr lang="en-US" altLang="zh-TW" b="1" dirty="0"/>
              <a:t>Processing Through Convolutional Layers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/>
              <a:t>Four convolutional layers</a:t>
            </a:r>
            <a:r>
              <a:rPr lang="en-US" altLang="zh-TW" dirty="0"/>
              <a:t> progressively reduce spatial dimensions.</a:t>
            </a:r>
          </a:p>
          <a:p>
            <a:pPr lvl="1"/>
            <a:r>
              <a:rPr lang="en-US" altLang="zh-TW" dirty="0"/>
              <a:t>First three layers </a:t>
            </a:r>
            <a:r>
              <a:rPr lang="en-US" altLang="zh-TW" b="1" dirty="0" err="1"/>
              <a:t>downsample</a:t>
            </a:r>
            <a:r>
              <a:rPr lang="en-US" altLang="zh-TW" b="1" dirty="0"/>
              <a:t> spatial size by factor of 4</a:t>
            </a:r>
            <a:r>
              <a:rPr lang="en-US" altLang="zh-TW" dirty="0"/>
              <a:t> while increasing feature channels.</a:t>
            </a:r>
          </a:p>
          <a:p>
            <a:pPr lvl="1"/>
            <a:r>
              <a:rPr lang="en-US" altLang="zh-TW" dirty="0"/>
              <a:t>Each layer is followed by </a:t>
            </a:r>
            <a:r>
              <a:rPr lang="en-US" altLang="zh-TW" b="1" dirty="0" err="1"/>
              <a:t>BatchNorm</a:t>
            </a:r>
            <a:r>
              <a:rPr lang="en-US" altLang="zh-TW" b="1" dirty="0"/>
              <a:t> &amp; Leaky </a:t>
            </a:r>
            <a:r>
              <a:rPr lang="en-US" altLang="zh-TW" b="1" dirty="0" err="1"/>
              <a:t>ReLU</a:t>
            </a:r>
            <a:r>
              <a:rPr lang="en-US" altLang="zh-TW" b="1" dirty="0"/>
              <a:t> activation</a:t>
            </a:r>
            <a:r>
              <a:rPr lang="en-US" altLang="zh-TW" dirty="0"/>
              <a:t>.</a:t>
            </a:r>
          </a:p>
          <a:p>
            <a:r>
              <a:rPr lang="en-US" altLang="zh-TW" b="1" dirty="0"/>
              <a:t>Final Layer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Uses </a:t>
            </a:r>
            <a:r>
              <a:rPr lang="en-US" altLang="zh-TW" b="1" dirty="0"/>
              <a:t>`4×4` kernels</a:t>
            </a:r>
            <a:r>
              <a:rPr lang="en-US" altLang="zh-TW" dirty="0"/>
              <a:t> with a </a:t>
            </a:r>
            <a:r>
              <a:rPr lang="en-US" altLang="zh-TW" b="1" dirty="0"/>
              <a:t>single output filter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Compresses spatial size to `1×1×1`.</a:t>
            </a:r>
          </a:p>
          <a:p>
            <a:pPr lvl="1"/>
            <a:r>
              <a:rPr lang="en-US" altLang="zh-TW" b="1" dirty="0"/>
              <a:t>Sigmoid activation</a:t>
            </a:r>
            <a:r>
              <a:rPr lang="en-US" altLang="zh-TW" dirty="0"/>
              <a:t> ensures final output is a </a:t>
            </a:r>
            <a:r>
              <a:rPr lang="en-US" altLang="zh-TW" b="1" dirty="0"/>
              <a:t>single probability score</a:t>
            </a:r>
            <a:r>
              <a:rPr lang="en-US" altLang="zh-TW" dirty="0"/>
              <a:t>, indicating real vs. fake.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533637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4984245-CC30-0574-3DBD-0C76426B6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EC192749-9B38-DAB5-9114-3EA89F555C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0602" y="1825625"/>
            <a:ext cx="7910796" cy="4351338"/>
          </a:xfrm>
        </p:spPr>
      </p:pic>
    </p:spTree>
    <p:extLst>
      <p:ext uri="{BB962C8B-B14F-4D97-AF65-F5344CB8AC3E}">
        <p14:creationId xmlns:p14="http://schemas.microsoft.com/office/powerpoint/2010/main" val="267885953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C25DCEB-650C-00CA-B02F-7BB469817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AA05B6B-75BA-3B55-1FFC-6D01AE4A88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DCGAN.ipynb</a:t>
            </a:r>
            <a:endParaRPr lang="en-US" altLang="zh-TW" dirty="0"/>
          </a:p>
          <a:p>
            <a:r>
              <a:rPr lang="en-US" altLang="zh-TW" dirty="0"/>
              <a:t>dcgan.py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2204866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DF4970A-4ACF-A7E0-C5A5-25413BB7E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Dissimilarity measures between two distributions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87F9DBE-588D-A4A9-CCD2-5D70BAACEB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Objective</a:t>
            </a:r>
            <a:r>
              <a:rPr lang="en-US" altLang="zh-TW" dirty="0"/>
              <a:t> → Generative models aim to synthesize samples </a:t>
            </a:r>
            <a:r>
              <a:rPr lang="en-US" altLang="zh-TW" b="1" dirty="0"/>
              <a:t>matching the distribution of training data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Distributions</a:t>
            </a:r>
            <a:r>
              <a:rPr lang="en-US" altLang="zh-TW" dirty="0"/>
              <a:t> → Represented as </a:t>
            </a:r>
            <a:r>
              <a:rPr lang="en-US" altLang="zh-TW" b="1" dirty="0"/>
              <a:t>P(x) (real data distribution)</a:t>
            </a:r>
            <a:r>
              <a:rPr lang="en-US" altLang="zh-TW" dirty="0"/>
              <a:t> and </a:t>
            </a:r>
            <a:r>
              <a:rPr lang="en-US" altLang="zh-TW" b="1" dirty="0"/>
              <a:t>Q(x) (generated data distribution)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Divergence Measures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 err="1"/>
              <a:t>Kullback-Leibler</a:t>
            </a:r>
            <a:r>
              <a:rPr lang="en-US" altLang="zh-TW" b="1" dirty="0"/>
              <a:t> (KL) Divergence</a:t>
            </a:r>
            <a:r>
              <a:rPr lang="en-US" altLang="zh-TW" dirty="0"/>
              <a:t> → Measures how </a:t>
            </a:r>
            <a:r>
              <a:rPr lang="en-US" altLang="zh-TW" b="1" dirty="0"/>
              <a:t>Q(x) diverges from P(x)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Jensen-Shannon (JS) Divergence</a:t>
            </a:r>
            <a:r>
              <a:rPr lang="en-US" altLang="zh-TW" dirty="0"/>
              <a:t> → Used in </a:t>
            </a:r>
            <a:r>
              <a:rPr lang="en-US" altLang="zh-TW" b="1" dirty="0"/>
              <a:t>original GAN loss</a:t>
            </a:r>
            <a:r>
              <a:rPr lang="en-US" altLang="zh-TW" dirty="0"/>
              <a:t>; measures distribution similarity.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Earth Mover’s Distance (Wasserstein Distance)</a:t>
            </a:r>
            <a:r>
              <a:rPr lang="en-US" altLang="zh-TW" dirty="0"/>
              <a:t> → Used in </a:t>
            </a:r>
            <a:r>
              <a:rPr lang="en-US" altLang="zh-TW" b="1" dirty="0"/>
              <a:t>WGAN</a:t>
            </a:r>
            <a:r>
              <a:rPr lang="en-US" altLang="zh-TW" dirty="0"/>
              <a:t>, improving convergence stability.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Transition to WGAN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Standard GANs </a:t>
            </a:r>
            <a:r>
              <a:rPr lang="en-US" altLang="zh-TW" b="1" dirty="0"/>
              <a:t>struggle with vanishing gradients</a:t>
            </a:r>
            <a:r>
              <a:rPr lang="en-US" altLang="zh-TW" dirty="0"/>
              <a:t> due to </a:t>
            </a:r>
            <a:r>
              <a:rPr lang="en-US" altLang="zh-TW" b="1" dirty="0"/>
              <a:t>JS Divergence limitations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WGAN replaces JS Divergence with </a:t>
            </a:r>
            <a:r>
              <a:rPr lang="en-US" altLang="zh-TW" b="1" dirty="0"/>
              <a:t>Wasserstein Distance</a:t>
            </a:r>
            <a:r>
              <a:rPr lang="en-US" altLang="zh-TW" dirty="0"/>
              <a:t>, stabilizing training &amp; improving sample quality.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0517890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D1448FA-81B2-D519-576C-F71791832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2755B05B-E2A4-AC21-0873-7051878620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13910" y="1825625"/>
            <a:ext cx="7964179" cy="4351338"/>
          </a:xfrm>
        </p:spPr>
      </p:pic>
    </p:spTree>
    <p:extLst>
      <p:ext uri="{BB962C8B-B14F-4D97-AF65-F5344CB8AC3E}">
        <p14:creationId xmlns:p14="http://schemas.microsoft.com/office/powerpoint/2010/main" val="15955209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85A2F31-18B4-2CA9-3E2E-BF27B5D14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C41CAD6-D6A5-CAFE-CC7B-6AB8F1978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Total Variation (TV) Distance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Measures the </a:t>
            </a:r>
            <a:r>
              <a:rPr lang="en-US" altLang="zh-TW" b="1" dirty="0"/>
              <a:t>largest difference</a:t>
            </a:r>
            <a:r>
              <a:rPr lang="en-US" altLang="zh-TW" dirty="0"/>
              <a:t> between two distributions at each point.</a:t>
            </a:r>
          </a:p>
          <a:p>
            <a:pPr lvl="1"/>
            <a:r>
              <a:rPr lang="en-US" altLang="zh-TW" dirty="0"/>
              <a:t>Uses </a:t>
            </a:r>
            <a:r>
              <a:rPr lang="en-US" altLang="zh-TW" b="1" dirty="0"/>
              <a:t>supremum (</a:t>
            </a:r>
            <a:r>
              <a:rPr lang="en-US" altLang="zh-TW" b="1" dirty="0" err="1"/>
              <a:t>`sup</a:t>
            </a:r>
            <a:r>
              <a:rPr lang="en-US" altLang="zh-TW" b="1" dirty="0"/>
              <a:t>(S)`)</a:t>
            </a:r>
            <a:r>
              <a:rPr lang="en-US" altLang="zh-TW" dirty="0"/>
              <a:t>, the </a:t>
            </a:r>
            <a:r>
              <a:rPr lang="en-US" altLang="zh-TW" b="1" dirty="0"/>
              <a:t>smallest upper bound</a:t>
            </a:r>
            <a:r>
              <a:rPr lang="en-US" altLang="zh-TW" dirty="0"/>
              <a:t> of a set.</a:t>
            </a:r>
          </a:p>
          <a:p>
            <a:r>
              <a:rPr lang="en-US" altLang="zh-TW" b="1" dirty="0"/>
              <a:t>Earth Mover’s (EM) Distance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Represents the </a:t>
            </a:r>
            <a:r>
              <a:rPr lang="en-US" altLang="zh-TW" b="1" dirty="0"/>
              <a:t>minimum effort required to transform one distribution into another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Uses </a:t>
            </a:r>
            <a:r>
              <a:rPr lang="en-US" altLang="zh-TW" b="1" dirty="0"/>
              <a:t>infimum (`inf(S)`)</a:t>
            </a:r>
            <a:r>
              <a:rPr lang="en-US" altLang="zh-TW" dirty="0"/>
              <a:t>, the </a:t>
            </a:r>
            <a:r>
              <a:rPr lang="en-US" altLang="zh-TW" b="1" dirty="0"/>
              <a:t>largest lower bound</a:t>
            </a:r>
            <a:r>
              <a:rPr lang="en-US" altLang="zh-TW" dirty="0"/>
              <a:t> of a set.</a:t>
            </a:r>
          </a:p>
          <a:p>
            <a:pPr lvl="1"/>
            <a:r>
              <a:rPr lang="en-US" altLang="zh-TW" dirty="0"/>
              <a:t>Involves </a:t>
            </a:r>
            <a:r>
              <a:rPr lang="en-US" altLang="zh-TW" b="1" dirty="0"/>
              <a:t>joint distributions (`Π(P,Q)`)</a:t>
            </a:r>
            <a:r>
              <a:rPr lang="en-US" altLang="zh-TW" dirty="0"/>
              <a:t> and </a:t>
            </a:r>
            <a:r>
              <a:rPr lang="en-US" altLang="zh-TW" b="1" dirty="0"/>
              <a:t>optimal transport plans (`γ(</a:t>
            </a:r>
            <a:r>
              <a:rPr lang="en-US" altLang="zh-TW" b="1" dirty="0" err="1"/>
              <a:t>u,v</a:t>
            </a:r>
            <a:r>
              <a:rPr lang="en-US" altLang="zh-TW" b="1" dirty="0"/>
              <a:t>)`)</a:t>
            </a:r>
            <a:r>
              <a:rPr lang="en-US" altLang="zh-TW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8128568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34D513A-FCC8-BF2B-D7BB-A9714D174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D6B7265-FC14-7FC4-86EC-A6FE0D927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b="1" dirty="0"/>
              <a:t>Information-Theoretic Divergences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 err="1"/>
              <a:t>Kullback-Leibler</a:t>
            </a:r>
            <a:r>
              <a:rPr lang="en-US" altLang="zh-TW" b="1" dirty="0"/>
              <a:t> (KL) Divergence</a:t>
            </a:r>
            <a:r>
              <a:rPr lang="en-US" altLang="zh-TW" dirty="0"/>
              <a:t>:</a:t>
            </a:r>
          </a:p>
          <a:p>
            <a:pPr lvl="2"/>
            <a:r>
              <a:rPr lang="en-US" altLang="zh-TW" dirty="0"/>
              <a:t>Measures </a:t>
            </a:r>
            <a:r>
              <a:rPr lang="en-US" altLang="zh-TW" b="1" dirty="0"/>
              <a:t>relative entropy</a:t>
            </a:r>
            <a:r>
              <a:rPr lang="en-US" altLang="zh-TW" dirty="0"/>
              <a:t> between distributions.</a:t>
            </a:r>
          </a:p>
          <a:p>
            <a:pPr lvl="2"/>
            <a:r>
              <a:rPr lang="en-US" altLang="zh-TW" b="1" dirty="0"/>
              <a:t>Not symmetric</a:t>
            </a:r>
            <a:r>
              <a:rPr lang="en-US" altLang="zh-TW" dirty="0"/>
              <a:t> → `KL(P‖Q) ≠ KL(Q‖P)`.</a:t>
            </a:r>
          </a:p>
          <a:p>
            <a:pPr lvl="1"/>
            <a:r>
              <a:rPr lang="en-US" altLang="zh-TW" b="1" dirty="0"/>
              <a:t>Jensen-Shannon (JS) Divergence</a:t>
            </a:r>
            <a:r>
              <a:rPr lang="en-US" altLang="zh-TW" dirty="0"/>
              <a:t>:</a:t>
            </a:r>
          </a:p>
          <a:p>
            <a:pPr lvl="2"/>
            <a:r>
              <a:rPr lang="en-US" altLang="zh-TW" b="1" dirty="0"/>
              <a:t>Symmetric version of KL divergence</a:t>
            </a:r>
            <a:r>
              <a:rPr lang="en-US" altLang="zh-TW" dirty="0"/>
              <a:t>.</a:t>
            </a:r>
          </a:p>
          <a:p>
            <a:pPr lvl="2"/>
            <a:r>
              <a:rPr lang="en-US" altLang="zh-TW" dirty="0"/>
              <a:t>Used in </a:t>
            </a:r>
            <a:r>
              <a:rPr lang="en-US" altLang="zh-TW" b="1" dirty="0"/>
              <a:t>original GAN</a:t>
            </a:r>
            <a:r>
              <a:rPr lang="en-US" altLang="zh-TW" dirty="0"/>
              <a:t> formulation to compare real vs. generated distributions.</a:t>
            </a:r>
            <a:endParaRPr lang="zh-TW" altLang="en-US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2783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0F12239-4B5C-EB9C-DEDD-6A8900E6F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2C4B666C-E825-D8F2-0221-AF4B890590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55579" y="1825625"/>
            <a:ext cx="4480842" cy="4351338"/>
          </a:xfrm>
        </p:spPr>
      </p:pic>
    </p:spTree>
    <p:extLst>
      <p:ext uri="{BB962C8B-B14F-4D97-AF65-F5344CB8AC3E}">
        <p14:creationId xmlns:p14="http://schemas.microsoft.com/office/powerpoint/2010/main" val="54097308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5B305-CFA7-14CA-66D9-29E04EAFE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4FCF4915-C41D-8F07-71A8-02A803F857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51317" y="1825625"/>
            <a:ext cx="5889366" cy="4351338"/>
          </a:xfrm>
        </p:spPr>
      </p:pic>
    </p:spTree>
    <p:extLst>
      <p:ext uri="{BB962C8B-B14F-4D97-AF65-F5344CB8AC3E}">
        <p14:creationId xmlns:p14="http://schemas.microsoft.com/office/powerpoint/2010/main" val="342084901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E3063ED-D4B9-8B49-0EEC-D92710BA8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Using EM distance in practice for GANs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E2CCABD-7ADE-0B25-236C-63F6031A07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b="1" dirty="0"/>
              <a:t>Key Challenge</a:t>
            </a:r>
            <a:r>
              <a:rPr lang="en-US" altLang="zh-TW" dirty="0"/>
              <a:t> → Computing </a:t>
            </a:r>
            <a:r>
              <a:rPr lang="en-US" altLang="zh-TW" b="1" dirty="0"/>
              <a:t>Wasserstein distance</a:t>
            </a:r>
            <a:r>
              <a:rPr lang="en-US" altLang="zh-TW" dirty="0"/>
              <a:t> requires a </a:t>
            </a:r>
            <a:r>
              <a:rPr lang="en-US" altLang="zh-TW" b="1" dirty="0"/>
              <a:t>1-Lipschitz continuous function</a:t>
            </a:r>
            <a:r>
              <a:rPr lang="en-US" altLang="zh-TW" dirty="0"/>
              <a:t>.</a:t>
            </a:r>
          </a:p>
          <a:p>
            <a:r>
              <a:rPr lang="en-US" altLang="zh-TW" b="1" dirty="0"/>
              <a:t>Solution</a:t>
            </a:r>
            <a:r>
              <a:rPr lang="en-US" altLang="zh-TW" dirty="0"/>
              <a:t> → Instead of designing this function manually, train a </a:t>
            </a:r>
            <a:r>
              <a:rPr lang="en-US" altLang="zh-TW" b="1" dirty="0"/>
              <a:t>neural network (critic) to approximate it</a:t>
            </a:r>
            <a:r>
              <a:rPr lang="en-US" altLang="zh-TW" dirty="0"/>
              <a:t>.</a:t>
            </a:r>
          </a:p>
          <a:p>
            <a:r>
              <a:rPr lang="en-US" altLang="zh-TW" b="1" dirty="0"/>
              <a:t>Difference from Standard GAN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/>
              <a:t>simple GAN</a:t>
            </a:r>
            <a:r>
              <a:rPr lang="en-US" altLang="zh-TW" dirty="0"/>
              <a:t>, the discriminator acts as a </a:t>
            </a:r>
            <a:r>
              <a:rPr lang="en-US" altLang="zh-TW" b="1" dirty="0"/>
              <a:t>binary classifier</a:t>
            </a:r>
            <a:r>
              <a:rPr lang="en-US" altLang="zh-TW" dirty="0"/>
              <a:t> (outputs probabilities).</a:t>
            </a:r>
          </a:p>
          <a:p>
            <a:pPr lvl="1"/>
            <a:r>
              <a:rPr lang="en-US" altLang="zh-TW" dirty="0"/>
              <a:t>In </a:t>
            </a:r>
            <a:r>
              <a:rPr lang="en-US" altLang="zh-TW" b="1" dirty="0"/>
              <a:t>WGAN</a:t>
            </a:r>
            <a:r>
              <a:rPr lang="en-US" altLang="zh-TW" dirty="0"/>
              <a:t>, the discriminator is </a:t>
            </a:r>
            <a:r>
              <a:rPr lang="en-US" altLang="zh-TW" b="1" dirty="0"/>
              <a:t>replaced by a critic</a:t>
            </a:r>
            <a:r>
              <a:rPr lang="en-US" altLang="zh-TW" dirty="0"/>
              <a:t>, which returns </a:t>
            </a:r>
            <a:r>
              <a:rPr lang="en-US" altLang="zh-TW" b="1" dirty="0"/>
              <a:t>a scalar score</a:t>
            </a:r>
            <a:r>
              <a:rPr lang="en-US" altLang="zh-TW" dirty="0"/>
              <a:t> instead of probabilities.</a:t>
            </a:r>
          </a:p>
          <a:p>
            <a:pPr lvl="1"/>
            <a:r>
              <a:rPr lang="en-US" altLang="zh-TW" dirty="0"/>
              <a:t>The </a:t>
            </a:r>
            <a:r>
              <a:rPr lang="en-US" altLang="zh-TW" b="1" dirty="0"/>
              <a:t>critic measures realism</a:t>
            </a:r>
            <a:r>
              <a:rPr lang="en-US" altLang="zh-TW" dirty="0"/>
              <a:t> rather than strict classification (akin to an </a:t>
            </a:r>
            <a:r>
              <a:rPr lang="en-US" altLang="zh-TW" b="1" dirty="0"/>
              <a:t>art critic scoring artworks</a:t>
            </a:r>
            <a:r>
              <a:rPr lang="en-US" altLang="zh-TW" dirty="0"/>
              <a:t>).</a:t>
            </a:r>
          </a:p>
          <a:p>
            <a:r>
              <a:rPr lang="en-US" altLang="zh-TW" b="1" dirty="0"/>
              <a:t>Loss Formulation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/>
              <a:t>Critic outputs</a:t>
            </a:r>
            <a:r>
              <a:rPr lang="en-US" altLang="zh-TW" dirty="0"/>
              <a:t> scores for real (`D(x)`) and fake (`D(G(z))`) examples.</a:t>
            </a:r>
          </a:p>
          <a:p>
            <a:pPr lvl="1"/>
            <a:r>
              <a:rPr lang="en-US" altLang="zh-TW" dirty="0"/>
              <a:t>Instead of using </a:t>
            </a:r>
            <a:r>
              <a:rPr lang="en-US" altLang="zh-TW" b="1" dirty="0"/>
              <a:t>JS divergence</a:t>
            </a:r>
            <a:r>
              <a:rPr lang="en-US" altLang="zh-TW" dirty="0"/>
              <a:t>, WGAN </a:t>
            </a:r>
            <a:r>
              <a:rPr lang="en-US" altLang="zh-TW" b="1" dirty="0"/>
              <a:t>minimizes Wasserstein distance</a:t>
            </a:r>
            <a:r>
              <a:rPr lang="en-US" altLang="zh-TW" dirty="0"/>
              <a:t>, stabilizing training.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7204636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1F8FF7E-B21E-F2F7-3258-1353F1939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47EBE8AA-4AF7-88F4-7D26-850638C331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6261" y="1825625"/>
            <a:ext cx="6559478" cy="4351338"/>
          </a:xfrm>
        </p:spPr>
      </p:pic>
    </p:spTree>
    <p:extLst>
      <p:ext uri="{BB962C8B-B14F-4D97-AF65-F5344CB8AC3E}">
        <p14:creationId xmlns:p14="http://schemas.microsoft.com/office/powerpoint/2010/main" val="352421138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A4A350B-A795-090F-0BEF-D3DFB3270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Gradient penalty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DB0B0EA-3F82-7CB5-78AB-AE53A5B9E3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b="1" dirty="0"/>
              <a:t>Original WGAN Approach </a:t>
            </a:r>
            <a:r>
              <a:rPr lang="en-US" altLang="zh-TW" dirty="0"/>
              <a:t>(</a:t>
            </a:r>
            <a:r>
              <a:rPr lang="en-US" altLang="zh-TW" dirty="0" err="1"/>
              <a:t>Arjovsky</a:t>
            </a:r>
            <a:r>
              <a:rPr lang="en-US" altLang="zh-TW" dirty="0"/>
              <a:t> et al., 2017):</a:t>
            </a:r>
          </a:p>
          <a:p>
            <a:pPr lvl="1"/>
            <a:r>
              <a:rPr lang="en-US" altLang="zh-TW" dirty="0"/>
              <a:t>Enforced </a:t>
            </a:r>
            <a:r>
              <a:rPr lang="en-US" altLang="zh-TW" b="1" dirty="0"/>
              <a:t>1-Lipschitz constraint</a:t>
            </a:r>
            <a:r>
              <a:rPr lang="en-US" altLang="zh-TW" dirty="0"/>
              <a:t> using </a:t>
            </a:r>
            <a:r>
              <a:rPr lang="en-US" altLang="zh-TW" b="1" dirty="0"/>
              <a:t>weight clipping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b="1" dirty="0"/>
              <a:t>Problems</a:t>
            </a:r>
            <a:r>
              <a:rPr lang="en-US" altLang="zh-TW" dirty="0"/>
              <a:t> → </a:t>
            </a:r>
            <a:r>
              <a:rPr lang="en-US" altLang="zh-TW" b="1" dirty="0"/>
              <a:t>Led to exploding/vanishing gradients</a:t>
            </a:r>
            <a:r>
              <a:rPr lang="en-US" altLang="zh-TW" dirty="0"/>
              <a:t> and </a:t>
            </a:r>
            <a:r>
              <a:rPr lang="en-US" altLang="zh-TW" b="1" dirty="0"/>
              <a:t>limited critic learning</a:t>
            </a:r>
            <a:r>
              <a:rPr lang="en-US" altLang="zh-TW" dirty="0"/>
              <a:t>.</a:t>
            </a:r>
          </a:p>
          <a:p>
            <a:r>
              <a:rPr lang="en-US" altLang="zh-TW" b="1" dirty="0"/>
              <a:t>WGAN-GP Solution</a:t>
            </a:r>
            <a:r>
              <a:rPr lang="en-US" altLang="zh-TW" dirty="0"/>
              <a:t> (</a:t>
            </a:r>
            <a:r>
              <a:rPr lang="en-US" altLang="zh-TW" dirty="0" err="1"/>
              <a:t>Gulrajani</a:t>
            </a:r>
            <a:r>
              <a:rPr lang="en-US" altLang="zh-TW" dirty="0"/>
              <a:t> et al., 2017 - [paper](https://arxiv.org/pdf/1704.00028.pdf)):</a:t>
            </a:r>
          </a:p>
          <a:p>
            <a:pPr lvl="1"/>
            <a:r>
              <a:rPr lang="en-US" altLang="zh-TW" b="1" dirty="0"/>
              <a:t>Replaces weight clipping with gradient penalty (`GP`)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b="1" dirty="0"/>
              <a:t>Addresses Lipschitz constraint</a:t>
            </a:r>
            <a:r>
              <a:rPr lang="en-US" altLang="zh-TW" dirty="0"/>
              <a:t> without degrading the critic’s learning capacity.</a:t>
            </a:r>
          </a:p>
          <a:p>
            <a:pPr lvl="1"/>
            <a:r>
              <a:rPr lang="en-US" altLang="zh-TW" b="1" dirty="0"/>
              <a:t>Prevents unstable training</a:t>
            </a:r>
            <a:r>
              <a:rPr lang="en-US" altLang="zh-TW" dirty="0"/>
              <a:t> while preserving expressive critic function.</a:t>
            </a:r>
          </a:p>
          <a:p>
            <a:r>
              <a:rPr lang="en-US" altLang="zh-TW" b="1" dirty="0"/>
              <a:t>Mechanism of Gradient Penalty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Introduces a </a:t>
            </a:r>
            <a:r>
              <a:rPr lang="en-US" altLang="zh-TW" b="1" dirty="0"/>
              <a:t>penalty term</a:t>
            </a:r>
            <a:r>
              <a:rPr lang="en-US" altLang="zh-TW" dirty="0"/>
              <a:t> in the loss function.</a:t>
            </a:r>
          </a:p>
          <a:p>
            <a:pPr lvl="1"/>
            <a:r>
              <a:rPr lang="en-US" altLang="zh-TW" dirty="0"/>
              <a:t>Computes </a:t>
            </a:r>
            <a:r>
              <a:rPr lang="en-US" altLang="zh-TW" b="1" dirty="0"/>
              <a:t>gradient norms</a:t>
            </a:r>
            <a:r>
              <a:rPr lang="en-US" altLang="zh-TW" dirty="0"/>
              <a:t> for interpolated samples between real (`</a:t>
            </a:r>
            <a:r>
              <a:rPr lang="en-US" altLang="zh-TW" dirty="0" err="1"/>
              <a:t>P_r</a:t>
            </a:r>
            <a:r>
              <a:rPr lang="en-US" altLang="zh-TW" dirty="0"/>
              <a:t>`) and fake (`</a:t>
            </a:r>
            <a:r>
              <a:rPr lang="en-US" altLang="zh-TW" dirty="0" err="1"/>
              <a:t>P_g</a:t>
            </a:r>
            <a:r>
              <a:rPr lang="en-US" altLang="zh-TW" dirty="0"/>
              <a:t>`) distributions.</a:t>
            </a:r>
          </a:p>
          <a:p>
            <a:pPr lvl="1"/>
            <a:r>
              <a:rPr lang="en-US" altLang="zh-TW" dirty="0"/>
              <a:t>Penalizes deviations from </a:t>
            </a:r>
            <a:r>
              <a:rPr lang="en-US" altLang="zh-TW" b="1" dirty="0"/>
              <a:t>gradient norm = 1</a:t>
            </a:r>
            <a:r>
              <a:rPr lang="en-US" altLang="zh-TW" dirty="0"/>
              <a:t>, ensuring smooth optimization.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401589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3F6F7A1-E663-CD71-3A7D-30A1996AC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AD7260C9-4F98-1C44-E822-32129C9679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05261" y="1825625"/>
            <a:ext cx="7381477" cy="4351338"/>
          </a:xfrm>
        </p:spPr>
      </p:pic>
    </p:spTree>
    <p:extLst>
      <p:ext uri="{BB962C8B-B14F-4D97-AF65-F5344CB8AC3E}">
        <p14:creationId xmlns:p14="http://schemas.microsoft.com/office/powerpoint/2010/main" val="371397524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71DF215-C661-1141-A6D7-2327D2FB9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Implementing WGAN-GP to train the DCGAN model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B1FC5CC-DC81-26E4-19D8-AC5156D427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WGAN.ipynb</a:t>
            </a:r>
            <a:endParaRPr lang="en-US" altLang="zh-TW" dirty="0"/>
          </a:p>
          <a:p>
            <a:r>
              <a:rPr lang="en-US" altLang="zh-TW" dirty="0"/>
              <a:t>wgan.py</a:t>
            </a:r>
          </a:p>
          <a:p>
            <a:endParaRPr lang="en-US" altLang="zh-TW" dirty="0"/>
          </a:p>
          <a:p>
            <a:r>
              <a:rPr lang="en-US" altLang="zh-TW" dirty="0"/>
              <a:t>WGAN-</a:t>
            </a:r>
            <a:r>
              <a:rPr lang="en-US" altLang="zh-TW" dirty="0" err="1"/>
              <a:t>GP.ipynb</a:t>
            </a:r>
            <a:endParaRPr lang="en-US" altLang="zh-TW" dirty="0"/>
          </a:p>
          <a:p>
            <a:r>
              <a:rPr lang="en-US" altLang="zh-TW" dirty="0" err="1"/>
              <a:t>wgan_</a:t>
            </a:r>
            <a:r>
              <a:rPr lang="en-US" altLang="zh-TW" err="1"/>
              <a:t>gp</a:t>
            </a:r>
            <a:r>
              <a:rPr lang="en-US" altLang="zh-TW"/>
              <a:t>.py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2050617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2134F09-43B0-5868-F970-00FB482D5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Mode collapse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4903972-ADA1-22DB-1C4B-47541D16AC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Mode Collapse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Happens when </a:t>
            </a:r>
            <a:r>
              <a:rPr lang="en-US" altLang="zh-TW" b="1" dirty="0"/>
              <a:t>generator gets stuck</a:t>
            </a:r>
            <a:r>
              <a:rPr lang="en-US" altLang="zh-TW" dirty="0"/>
              <a:t> producing </a:t>
            </a:r>
            <a:r>
              <a:rPr lang="en-US" altLang="zh-TW" b="1" dirty="0"/>
              <a:t>similar samples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Fails to </a:t>
            </a:r>
            <a:r>
              <a:rPr lang="en-US" altLang="zh-TW" b="1" dirty="0"/>
              <a:t>learn entire data distribution</a:t>
            </a:r>
            <a:r>
              <a:rPr lang="en-US" altLang="zh-TW" dirty="0"/>
              <a:t>, instead focusing on a limited subset.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Common Training Challenges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Vanishing &amp; exploding gradients</a:t>
            </a:r>
            <a:r>
              <a:rPr lang="en-US" altLang="zh-TW" dirty="0"/>
              <a:t> impact stability.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Adversarial nature of GANs</a:t>
            </a:r>
            <a:r>
              <a:rPr lang="en-US" altLang="zh-TW" dirty="0"/>
              <a:t> makes convergence unpredictable.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Stabilization Techniques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Mini-Batch Discrimination</a:t>
            </a:r>
            <a:r>
              <a:rPr lang="en-US" altLang="zh-TW" dirty="0"/>
              <a:t> → Discriminator compares examples across batches.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Real batches show </a:t>
            </a:r>
            <a:r>
              <a:rPr lang="en-US" altLang="zh-TW" b="1" dirty="0"/>
              <a:t>higher diversity</a:t>
            </a:r>
            <a:r>
              <a:rPr lang="en-US" altLang="zh-TW" dirty="0"/>
              <a:t> than fake batches → Helps identify mode collapse.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Feature Matching</a:t>
            </a:r>
            <a:r>
              <a:rPr lang="en-US" altLang="zh-TW" dirty="0"/>
              <a:t> → Modifies generator loss.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Minimizes difference between </a:t>
            </a:r>
            <a:r>
              <a:rPr lang="en-US" altLang="zh-TW" b="1" dirty="0"/>
              <a:t>original &amp; generated features</a:t>
            </a:r>
            <a:r>
              <a:rPr lang="en-US" altLang="zh-TW" dirty="0"/>
              <a:t> at intermediate layers.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Proposed in </a:t>
            </a:r>
            <a:r>
              <a:rPr lang="en-US" altLang="zh-TW" dirty="0">
                <a:hlinkClick r:id="rId2"/>
              </a:rPr>
              <a:t>Conditional GANs paper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Experience Replay</a:t>
            </a:r>
            <a:r>
              <a:rPr lang="en-US" altLang="zh-TW" dirty="0"/>
              <a:t> → Stores past examples.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dirty="0"/>
              <a:t>Prevents generator from </a:t>
            </a:r>
            <a:r>
              <a:rPr lang="en-US" altLang="zh-TW" b="1" dirty="0"/>
              <a:t>cycling between limited modes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b="1" dirty="0"/>
              <a:t>Multiple GANs with different seeds</a:t>
            </a:r>
            <a:r>
              <a:rPr lang="en-US" altLang="zh-TW" dirty="0"/>
              <a:t> → Expands diversity.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altLang="zh-TW" b="1" dirty="0"/>
              <a:t>Combining multiple models</a:t>
            </a:r>
            <a:r>
              <a:rPr lang="en-US" altLang="zh-TW" dirty="0"/>
              <a:t> covers </a:t>
            </a:r>
            <a:r>
              <a:rPr lang="en-US" altLang="zh-TW" b="1" dirty="0"/>
              <a:t>larger distribution space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2521687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9C284F1-00ED-2888-1EE2-7D0EE8559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82F41395-2326-8685-A8FD-720CAA6A76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95571" y="1825625"/>
            <a:ext cx="4000858" cy="4351338"/>
          </a:xfrm>
        </p:spPr>
      </p:pic>
    </p:spTree>
    <p:extLst>
      <p:ext uri="{BB962C8B-B14F-4D97-AF65-F5344CB8AC3E}">
        <p14:creationId xmlns:p14="http://schemas.microsoft.com/office/powerpoint/2010/main" val="40685217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51D4E06-8061-7136-839E-40ECAB385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Summary</a:t>
            </a:r>
            <a:endParaRPr lang="zh-TW" altLang="en-US" b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83BCEC9-6F4A-3300-D355-E46BE30A23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Generative Models</a:t>
            </a:r>
            <a:r>
              <a:rPr lang="en-US" altLang="zh-TW" dirty="0"/>
              <a:t>: Aim to synthesize new data in deep learning.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GANs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 </a:t>
            </a:r>
            <a:r>
              <a:rPr lang="en-US" altLang="zh-TW" b="1" dirty="0"/>
              <a:t>generator</a:t>
            </a:r>
            <a:r>
              <a:rPr lang="en-US" altLang="zh-TW" dirty="0"/>
              <a:t> and </a:t>
            </a:r>
            <a:r>
              <a:rPr lang="en-US" altLang="zh-TW" b="1" dirty="0"/>
              <a:t>discriminator</a:t>
            </a:r>
            <a:r>
              <a:rPr lang="en-US" altLang="zh-TW" dirty="0"/>
              <a:t> networks in adversarial training.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Simple GANs consist of fully connected layers for both networks.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DCGAN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Uses deep convolutional networks for improved image generation.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Introduces </a:t>
            </a:r>
            <a:r>
              <a:rPr lang="en-US" altLang="zh-TW" b="1" dirty="0"/>
              <a:t>transposed convolution</a:t>
            </a:r>
            <a:r>
              <a:rPr lang="en-US" altLang="zh-TW" dirty="0"/>
              <a:t> (</a:t>
            </a:r>
            <a:r>
              <a:rPr lang="en-US" altLang="zh-TW" dirty="0" err="1"/>
              <a:t>upsampling</a:t>
            </a:r>
            <a:r>
              <a:rPr lang="en-US" altLang="zh-TW" dirty="0"/>
              <a:t> feature maps).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Applies </a:t>
            </a:r>
            <a:r>
              <a:rPr lang="en-US" altLang="zh-TW" b="1" dirty="0" err="1"/>
              <a:t>BatchNorm</a:t>
            </a:r>
            <a:r>
              <a:rPr lang="en-US" altLang="zh-TW" dirty="0"/>
              <a:t> to stabilize training.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WGAN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Employs </a:t>
            </a:r>
            <a:r>
              <a:rPr lang="en-US" altLang="zh-TW" b="1" dirty="0"/>
              <a:t>EM distance</a:t>
            </a:r>
            <a:r>
              <a:rPr lang="en-US" altLang="zh-TW" dirty="0"/>
              <a:t> for measuring real vs. fake distributions.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WGAN-GP</a:t>
            </a:r>
            <a:r>
              <a:rPr lang="en-US" altLang="zh-TW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Uses </a:t>
            </a:r>
            <a:r>
              <a:rPr lang="en-US" altLang="zh-TW" b="1" dirty="0"/>
              <a:t>gradient penalty</a:t>
            </a:r>
            <a:r>
              <a:rPr lang="en-US" altLang="zh-TW" dirty="0"/>
              <a:t> to enforce the </a:t>
            </a:r>
            <a:r>
              <a:rPr lang="en-US" altLang="zh-TW" b="1" dirty="0"/>
              <a:t>1-Lipschitz</a:t>
            </a:r>
            <a:r>
              <a:rPr lang="en-US" altLang="zh-TW" dirty="0"/>
              <a:t> constraint instead of weight clipping.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76761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ECA84A-13C8-FF62-4F75-CA1D45894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C9D413D-E2F0-86CE-0A2F-E87BBA7ACB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Deep Autoencoders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Extend basic autoencoders by adding </a:t>
            </a:r>
            <a:r>
              <a:rPr lang="en-US" altLang="zh-TW" b="1" dirty="0"/>
              <a:t>multiple hidden layers</a:t>
            </a:r>
            <a:r>
              <a:rPr lang="en-US" altLang="zh-TW" dirty="0"/>
              <a:t> with </a:t>
            </a:r>
            <a:r>
              <a:rPr lang="en-US" altLang="zh-TW" b="1" dirty="0"/>
              <a:t>nonlinearities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Improve data </a:t>
            </a:r>
            <a:r>
              <a:rPr lang="en-US" altLang="zh-TW" b="1" dirty="0"/>
              <a:t>compression &amp; reconstruction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Function like </a:t>
            </a:r>
            <a:r>
              <a:rPr lang="en-US" altLang="zh-TW" b="1" dirty="0"/>
              <a:t>multilayer neural networks (MLPs)</a:t>
            </a:r>
            <a:r>
              <a:rPr lang="en-US" altLang="zh-TW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TW" b="1" dirty="0"/>
              <a:t>Autoencoders for Images</a:t>
            </a:r>
            <a:r>
              <a:rPr lang="en-US" altLang="zh-TW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Instead of </a:t>
            </a:r>
            <a:r>
              <a:rPr lang="en-US" altLang="zh-TW" b="1" dirty="0"/>
              <a:t>fully connected layers</a:t>
            </a:r>
            <a:r>
              <a:rPr lang="en-US" altLang="zh-TW" dirty="0"/>
              <a:t>, use </a:t>
            </a:r>
            <a:r>
              <a:rPr lang="en-US" altLang="zh-TW" b="1" dirty="0"/>
              <a:t>convolutional layers</a:t>
            </a:r>
            <a:r>
              <a:rPr lang="en-US" altLang="zh-TW" dirty="0"/>
              <a:t> for feature extraction.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Convolutional autoencoders are better suited for </a:t>
            </a:r>
            <a:r>
              <a:rPr lang="en-US" altLang="zh-TW" b="1" dirty="0"/>
              <a:t>image-based tasks</a:t>
            </a:r>
            <a:r>
              <a:rPr lang="en-US" altLang="zh-TW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/>
              <a:t>Learned in </a:t>
            </a:r>
            <a:r>
              <a:rPr lang="en-US" altLang="zh-TW" b="1" dirty="0"/>
              <a:t>Chapter 14 (Deep CNNs for Image Classification)</a:t>
            </a:r>
            <a:r>
              <a:rPr lang="en-US" altLang="zh-TW" dirty="0"/>
              <a:t>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49889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1AC1E54-8ABD-9E1E-8318-717A14CFF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Generative models for synthesizing new data</a:t>
            </a:r>
            <a:endParaRPr lang="zh-TW" altLang="en-US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403EC46-4B0F-292A-BBA0-E3BC92BCEA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Autoencoders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b="1" dirty="0"/>
              <a:t>Deterministic models</a:t>
            </a:r>
            <a:r>
              <a:rPr lang="en-US" altLang="zh-TW" dirty="0"/>
              <a:t> → Compress &amp; reconstruct input without generating new data.</a:t>
            </a:r>
          </a:p>
          <a:p>
            <a:pPr lvl="1"/>
            <a:r>
              <a:rPr lang="en-US" altLang="zh-TW" dirty="0"/>
              <a:t>Used for </a:t>
            </a:r>
            <a:r>
              <a:rPr lang="en-US" altLang="zh-TW" b="1" dirty="0"/>
              <a:t>dimensionality reduction &amp; feature extraction</a:t>
            </a:r>
            <a:r>
              <a:rPr lang="en-US" altLang="zh-TW" dirty="0"/>
              <a:t>.</a:t>
            </a:r>
          </a:p>
          <a:p>
            <a:r>
              <a:rPr lang="en-US" altLang="zh-TW" b="1" dirty="0"/>
              <a:t>Generative Models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Can synthesize </a:t>
            </a:r>
            <a:r>
              <a:rPr lang="en-US" altLang="zh-TW" b="1" dirty="0"/>
              <a:t>new data samples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Generate new examples (`x̃`) from a </a:t>
            </a:r>
            <a:r>
              <a:rPr lang="en-US" altLang="zh-TW" b="1" dirty="0"/>
              <a:t>latent vector (`z`)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`z` comes from a known distribution (e.g., </a:t>
            </a:r>
            <a:r>
              <a:rPr lang="en-US" altLang="zh-TW" b="1" dirty="0"/>
              <a:t>Uniform(−1, 1)</a:t>
            </a:r>
            <a:r>
              <a:rPr lang="en-US" altLang="zh-TW" dirty="0"/>
              <a:t> or </a:t>
            </a:r>
            <a:r>
              <a:rPr lang="en-US" altLang="zh-TW" b="1" dirty="0"/>
              <a:t>Normal(0, 1)</a:t>
            </a:r>
            <a:r>
              <a:rPr lang="en-US" altLang="zh-TW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32124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BAC7685-4B58-0F11-FF27-55BE853C4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內容版面配置區 4">
            <a:extLst>
              <a:ext uri="{FF2B5EF4-FFF2-40B4-BE49-F238E27FC236}">
                <a16:creationId xmlns:a16="http://schemas.microsoft.com/office/drawing/2014/main" id="{0304D294-491D-4D92-1685-3060822359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09808" y="1825625"/>
            <a:ext cx="6772383" cy="4351338"/>
          </a:xfrm>
        </p:spPr>
      </p:pic>
    </p:spTree>
    <p:extLst>
      <p:ext uri="{BB962C8B-B14F-4D97-AF65-F5344CB8AC3E}">
        <p14:creationId xmlns:p14="http://schemas.microsoft.com/office/powerpoint/2010/main" val="485985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73167EA-7609-F1CA-5E43-BAFA995A5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7C2348C-E9E8-3E49-C899-03A5A18832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Autoencoder vs. Generative Model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Both use a </a:t>
            </a:r>
            <a:r>
              <a:rPr lang="en-US" altLang="zh-TW" b="1" dirty="0"/>
              <a:t>latent vector (`z`)</a:t>
            </a:r>
            <a:r>
              <a:rPr lang="en-US" altLang="zh-TW" dirty="0"/>
              <a:t> as input and return an output in the same space as `x`.</a:t>
            </a:r>
          </a:p>
          <a:p>
            <a:pPr lvl="1"/>
            <a:r>
              <a:rPr lang="en-US" altLang="zh-TW" b="1" dirty="0"/>
              <a:t>Autoencoder</a:t>
            </a:r>
            <a:r>
              <a:rPr lang="en-US" altLang="zh-TW" dirty="0"/>
              <a:t> → Reconstructs input (`x̂`).</a:t>
            </a:r>
          </a:p>
          <a:p>
            <a:pPr lvl="1"/>
            <a:r>
              <a:rPr lang="en-US" altLang="zh-TW" b="1" dirty="0"/>
              <a:t>Generative Model</a:t>
            </a:r>
            <a:r>
              <a:rPr lang="en-US" altLang="zh-TW" dirty="0"/>
              <a:t> → Synthesizes new data (`x̃`).</a:t>
            </a:r>
          </a:p>
          <a:p>
            <a:r>
              <a:rPr lang="en-US" altLang="zh-TW" b="1" dirty="0"/>
              <a:t>Key Difference</a:t>
            </a:r>
            <a:r>
              <a:rPr lang="en-US" altLang="zh-TW" dirty="0"/>
              <a:t>:</a:t>
            </a:r>
          </a:p>
          <a:p>
            <a:pPr lvl="1"/>
            <a:r>
              <a:rPr lang="en-US" altLang="zh-TW" dirty="0"/>
              <a:t>Autoencoders don’t have a </a:t>
            </a:r>
            <a:r>
              <a:rPr lang="en-US" altLang="zh-TW" b="1" dirty="0"/>
              <a:t>fully characterizable latent space distribution</a:t>
            </a:r>
            <a:r>
              <a:rPr lang="en-US" altLang="zh-TW" dirty="0"/>
              <a:t>.</a:t>
            </a:r>
          </a:p>
          <a:p>
            <a:pPr lvl="1"/>
            <a:r>
              <a:rPr lang="en-US" altLang="zh-TW" dirty="0"/>
              <a:t>Generative models define the </a:t>
            </a:r>
            <a:r>
              <a:rPr lang="en-US" altLang="zh-TW" b="1" dirty="0"/>
              <a:t>distribution of `z`</a:t>
            </a:r>
            <a:r>
              <a:rPr lang="en-US" altLang="zh-TW" dirty="0"/>
              <a:t> for sampling.</a:t>
            </a:r>
          </a:p>
        </p:txBody>
      </p:sp>
    </p:spTree>
    <p:extLst>
      <p:ext uri="{BB962C8B-B14F-4D97-AF65-F5344CB8AC3E}">
        <p14:creationId xmlns:p14="http://schemas.microsoft.com/office/powerpoint/2010/main" val="139980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1526</TotalTime>
  <Words>3581</Words>
  <Application>Microsoft Office PowerPoint</Application>
  <PresentationFormat>寬螢幕</PresentationFormat>
  <Paragraphs>365</Paragraphs>
  <Slides>58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58</vt:i4>
      </vt:variant>
    </vt:vector>
  </HeadingPairs>
  <TitlesOfParts>
    <vt:vector size="65" baseType="lpstr">
      <vt:lpstr>標楷體</vt:lpstr>
      <vt:lpstr>Arial</vt:lpstr>
      <vt:lpstr>Book Antiqua</vt:lpstr>
      <vt:lpstr>Calibri</vt:lpstr>
      <vt:lpstr>Calibri Light</vt:lpstr>
      <vt:lpstr>Courier New</vt:lpstr>
      <vt:lpstr>Office 佈景主題</vt:lpstr>
      <vt:lpstr>生成式AI技術與數位行銷人才養成班 機器學習與深度學習概論</vt:lpstr>
      <vt:lpstr>Chapter 17: Generative Adversarial Networks for Synthesizing New Data</vt:lpstr>
      <vt:lpstr>Introducing generative adversarial networks</vt:lpstr>
      <vt:lpstr>Starting with autoencoders</vt:lpstr>
      <vt:lpstr>PowerPoint 簡報</vt:lpstr>
      <vt:lpstr>PowerPoint 簡報</vt:lpstr>
      <vt:lpstr>Generative models for synthesizing new data</vt:lpstr>
      <vt:lpstr>PowerPoint 簡報</vt:lpstr>
      <vt:lpstr>PowerPoint 簡報</vt:lpstr>
      <vt:lpstr>PowerPoint 簡報</vt:lpstr>
      <vt:lpstr>Generating new samples with GANs</vt:lpstr>
      <vt:lpstr>PowerPoint 簡報</vt:lpstr>
      <vt:lpstr>PowerPoint 簡報</vt:lpstr>
      <vt:lpstr>PowerPoint 簡報</vt:lpstr>
      <vt:lpstr>PowerPoint 簡報</vt:lpstr>
      <vt:lpstr>Understanding the loss functions of the generator and discriminator networks in a GAN model</vt:lpstr>
      <vt:lpstr>PowerPoint 簡報</vt:lpstr>
      <vt:lpstr>PowerPoint 簡報</vt:lpstr>
      <vt:lpstr>PowerPoint 簡報</vt:lpstr>
      <vt:lpstr>PowerPoint 簡報</vt:lpstr>
      <vt:lpstr>PowerPoint 簡報</vt:lpstr>
      <vt:lpstr>Implementing a GAN from scratch</vt:lpstr>
      <vt:lpstr>Training GAN models on Google Colab</vt:lpstr>
      <vt:lpstr>PowerPoint 簡報</vt:lpstr>
      <vt:lpstr>PowerPoint 簡報</vt:lpstr>
      <vt:lpstr>Implementing the generator and the discriminator networks</vt:lpstr>
      <vt:lpstr>Defining the training dataset</vt:lpstr>
      <vt:lpstr>Training the GAN model</vt:lpstr>
      <vt:lpstr>PowerPoint 簡報</vt:lpstr>
      <vt:lpstr>Improving the quality of synthesized images using a convolutional and Wasserstein GAN</vt:lpstr>
      <vt:lpstr>Transposed convolution</vt:lpstr>
      <vt:lpstr>PowerPoint 簡報</vt:lpstr>
      <vt:lpstr>PowerPoint 簡報</vt:lpstr>
      <vt:lpstr>PowerPoint 簡報</vt:lpstr>
      <vt:lpstr>Batch normalization</vt:lpstr>
      <vt:lpstr>PowerPoint 簡報</vt:lpstr>
      <vt:lpstr>PowerPoint 簡報</vt:lpstr>
      <vt:lpstr>PowerPoint 簡報</vt:lpstr>
      <vt:lpstr>PowerPoint 簡報</vt:lpstr>
      <vt:lpstr>PowerPoint 簡報</vt:lpstr>
      <vt:lpstr>Implementing the generator and discriminator</vt:lpstr>
      <vt:lpstr>PowerPoint 簡報</vt:lpstr>
      <vt:lpstr>PowerPoint 簡報</vt:lpstr>
      <vt:lpstr>PowerPoint 簡報</vt:lpstr>
      <vt:lpstr>PowerPoint 簡報</vt:lpstr>
      <vt:lpstr>Dissimilarity measures between two distributions</vt:lpstr>
      <vt:lpstr>PowerPoint 簡報</vt:lpstr>
      <vt:lpstr>PowerPoint 簡報</vt:lpstr>
      <vt:lpstr>PowerPoint 簡報</vt:lpstr>
      <vt:lpstr>PowerPoint 簡報</vt:lpstr>
      <vt:lpstr>Using EM distance in practice for GANs</vt:lpstr>
      <vt:lpstr>PowerPoint 簡報</vt:lpstr>
      <vt:lpstr>Gradient penalty</vt:lpstr>
      <vt:lpstr>PowerPoint 簡報</vt:lpstr>
      <vt:lpstr>Implementing WGAN-GP to train the DCGAN model</vt:lpstr>
      <vt:lpstr>Mode collapse</vt:lpstr>
      <vt:lpstr>PowerPoint 簡報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謝欽旭</dc:creator>
  <cp:lastModifiedBy>謝欽旭</cp:lastModifiedBy>
  <cp:revision>96</cp:revision>
  <dcterms:created xsi:type="dcterms:W3CDTF">2025-05-23T12:34:05Z</dcterms:created>
  <dcterms:modified xsi:type="dcterms:W3CDTF">2025-05-30T10:08:19Z</dcterms:modified>
</cp:coreProperties>
</file>